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9" r:id="rId1"/>
  </p:sldMasterIdLst>
  <p:notesMasterIdLst>
    <p:notesMasterId r:id="rId41"/>
  </p:notesMasterIdLst>
  <p:sldIdLst>
    <p:sldId id="288" r:id="rId2"/>
    <p:sldId id="289" r:id="rId3"/>
    <p:sldId id="274" r:id="rId4"/>
    <p:sldId id="290" r:id="rId5"/>
    <p:sldId id="313" r:id="rId6"/>
    <p:sldId id="314" r:id="rId7"/>
    <p:sldId id="338" r:id="rId8"/>
    <p:sldId id="331" r:id="rId9"/>
    <p:sldId id="332" r:id="rId10"/>
    <p:sldId id="339" r:id="rId11"/>
    <p:sldId id="340" r:id="rId12"/>
    <p:sldId id="312" r:id="rId13"/>
    <p:sldId id="337" r:id="rId14"/>
    <p:sldId id="333" r:id="rId15"/>
    <p:sldId id="334" r:id="rId16"/>
    <p:sldId id="335" r:id="rId17"/>
    <p:sldId id="310" r:id="rId18"/>
    <p:sldId id="311" r:id="rId19"/>
    <p:sldId id="315" r:id="rId20"/>
    <p:sldId id="316" r:id="rId21"/>
    <p:sldId id="317" r:id="rId22"/>
    <p:sldId id="318" r:id="rId23"/>
    <p:sldId id="330" r:id="rId24"/>
    <p:sldId id="319" r:id="rId25"/>
    <p:sldId id="320" r:id="rId26"/>
    <p:sldId id="321" r:id="rId27"/>
    <p:sldId id="323" r:id="rId28"/>
    <p:sldId id="324" r:id="rId29"/>
    <p:sldId id="322" r:id="rId30"/>
    <p:sldId id="341" r:id="rId31"/>
    <p:sldId id="342" r:id="rId32"/>
    <p:sldId id="325" r:id="rId33"/>
    <p:sldId id="343" r:id="rId34"/>
    <p:sldId id="344" r:id="rId35"/>
    <p:sldId id="326" r:id="rId36"/>
    <p:sldId id="336" r:id="rId37"/>
    <p:sldId id="327" r:id="rId38"/>
    <p:sldId id="329" r:id="rId39"/>
    <p:sldId id="307"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05" autoAdjust="0"/>
    <p:restoredTop sz="94687" autoAdjust="0"/>
  </p:normalViewPr>
  <p:slideViewPr>
    <p:cSldViewPr snapToGrid="0" snapToObjects="1">
      <p:cViewPr>
        <p:scale>
          <a:sx n="58" d="100"/>
          <a:sy n="58" d="100"/>
        </p:scale>
        <p:origin x="904" y="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F1CF68-16EC-434A-BEDA-53453F811D24}" type="datetimeFigureOut">
              <a:rPr lang="en-US" smtClean="0"/>
              <a:t>3/13/2022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D2162F-AAFB-4CEC-A5BC-722EE11F7CC3}" type="slidenum">
              <a:rPr lang="en-US" smtClean="0"/>
              <a:t>‹#›</a:t>
            </a:fld>
            <a:endParaRPr lang="en-US"/>
          </a:p>
        </p:txBody>
      </p:sp>
    </p:spTree>
    <p:extLst>
      <p:ext uri="{BB962C8B-B14F-4D97-AF65-F5344CB8AC3E}">
        <p14:creationId xmlns:p14="http://schemas.microsoft.com/office/powerpoint/2010/main" val="1680271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D2162F-AAFB-4CEC-A5BC-722EE11F7CC3}" type="slidenum">
              <a:rPr lang="en-US" smtClean="0"/>
              <a:t>12</a:t>
            </a:fld>
            <a:endParaRPr lang="en-US"/>
          </a:p>
        </p:txBody>
      </p:sp>
    </p:spTree>
    <p:extLst>
      <p:ext uri="{BB962C8B-B14F-4D97-AF65-F5344CB8AC3E}">
        <p14:creationId xmlns:p14="http://schemas.microsoft.com/office/powerpoint/2010/main" val="1034908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624668"/>
            <a:ext cx="53848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6400800" y="5562600"/>
            <a:ext cx="53848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6400801" y="6425641"/>
            <a:ext cx="1643529" cy="365125"/>
          </a:xfrm>
        </p:spPr>
        <p:txBody>
          <a:bodyPr/>
          <a:lstStyle>
            <a:lvl1pPr algn="l">
              <a:defRPr/>
            </a:lvl1pPr>
          </a:lstStyle>
          <a:p>
            <a:fld id="{3B956523-7A14-8047-81F3-53A6CA6A67A9}" type="datetimeFigureOut">
              <a:rPr lang="en-US" smtClean="0"/>
              <a:pPr/>
              <a:t>3/13/2022</a:t>
            </a:fld>
            <a:endParaRPr lang="en-US"/>
          </a:p>
        </p:txBody>
      </p:sp>
      <p:sp>
        <p:nvSpPr>
          <p:cNvPr id="5" name="Footer Placeholder 4"/>
          <p:cNvSpPr>
            <a:spLocks noGrp="1"/>
          </p:cNvSpPr>
          <p:nvPr>
            <p:ph type="ftr" sz="quarter" idx="11"/>
          </p:nvPr>
        </p:nvSpPr>
        <p:spPr>
          <a:xfrm>
            <a:off x="8414871" y="6425641"/>
            <a:ext cx="3490259" cy="365125"/>
          </a:xfrm>
        </p:spPr>
        <p:txBody>
          <a:bodyPr/>
          <a:lstStyle>
            <a:lvl1pPr algn="r">
              <a:defRPr/>
            </a:lvl1pPr>
          </a:lstStyle>
          <a:p>
            <a:endParaRPr lang="en-US"/>
          </a:p>
        </p:txBody>
      </p:sp>
      <p:sp>
        <p:nvSpPr>
          <p:cNvPr id="7" name="Rectangle 6"/>
          <p:cNvSpPr/>
          <p:nvPr/>
        </p:nvSpPr>
        <p:spPr>
          <a:xfrm>
            <a:off x="376767" y="228600"/>
            <a:ext cx="5647267"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8" name="Rectangle 7"/>
          <p:cNvSpPr/>
          <p:nvPr/>
        </p:nvSpPr>
        <p:spPr>
          <a:xfrm>
            <a:off x="9069917" y="228600"/>
            <a:ext cx="27432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0" name="Rectangle 9"/>
          <p:cNvSpPr/>
          <p:nvPr/>
        </p:nvSpPr>
        <p:spPr>
          <a:xfrm>
            <a:off x="6165851" y="2377440"/>
            <a:ext cx="27432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566522" y="174813"/>
            <a:ext cx="55107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6165851" y="228600"/>
            <a:ext cx="27432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2" name="Rectangle 11"/>
          <p:cNvSpPr/>
          <p:nvPr/>
        </p:nvSpPr>
        <p:spPr>
          <a:xfrm>
            <a:off x="9069917" y="2377440"/>
            <a:ext cx="27432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0" name="TextBox 9"/>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3B956523-7A14-8047-81F3-53A6CA6A67A9}" type="datetimeFigureOut">
              <a:rPr lang="en-US" smtClean="0"/>
              <a:pPr/>
              <a:t>3/13/2022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754C3-B687-9443-80E7-D32631DB6E70}" type="slidenum">
              <a:rPr lang="en-US" smtClean="0"/>
              <a:pPr/>
              <a:t>‹#›</a:t>
            </a:fld>
            <a:endParaRPr lang="en-US"/>
          </a:p>
        </p:txBody>
      </p:sp>
      <p:sp>
        <p:nvSpPr>
          <p:cNvPr id="12" name="Content Placeholder 2"/>
          <p:cNvSpPr>
            <a:spLocks noGrp="1"/>
          </p:cNvSpPr>
          <p:nvPr>
            <p:ph sz="half" idx="17"/>
          </p:nvPr>
        </p:nvSpPr>
        <p:spPr>
          <a:xfrm>
            <a:off x="670561" y="1985963"/>
            <a:ext cx="4876551"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4" name="Content Placeholder 2"/>
          <p:cNvSpPr>
            <a:spLocks noGrp="1"/>
          </p:cNvSpPr>
          <p:nvPr>
            <p:ph sz="half" idx="18"/>
          </p:nvPr>
        </p:nvSpPr>
        <p:spPr>
          <a:xfrm>
            <a:off x="670561" y="4164965"/>
            <a:ext cx="4876551"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5" name="Content Placeholder 2"/>
          <p:cNvSpPr>
            <a:spLocks noGrp="1"/>
          </p:cNvSpPr>
          <p:nvPr>
            <p:ph sz="half" idx="1"/>
          </p:nvPr>
        </p:nvSpPr>
        <p:spPr>
          <a:xfrm>
            <a:off x="5880100" y="1985963"/>
            <a:ext cx="48768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6" name="Content Placeholder 2"/>
          <p:cNvSpPr>
            <a:spLocks noGrp="1"/>
          </p:cNvSpPr>
          <p:nvPr>
            <p:ph sz="half" idx="16"/>
          </p:nvPr>
        </p:nvSpPr>
        <p:spPr>
          <a:xfrm>
            <a:off x="5880100" y="4169664"/>
            <a:ext cx="48768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8" name="TextBox 7"/>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3B956523-7A14-8047-81F3-53A6CA6A67A9}" type="datetimeFigureOut">
              <a:rPr lang="en-US" smtClean="0"/>
              <a:pPr/>
              <a:t>3/13/2022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5754C3-B687-9443-80E7-D32631DB6E7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10889129" y="282574"/>
            <a:ext cx="9144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Date Placeholder 1"/>
          <p:cNvSpPr>
            <a:spLocks noGrp="1"/>
          </p:cNvSpPr>
          <p:nvPr>
            <p:ph type="dt" sz="half" idx="10"/>
          </p:nvPr>
        </p:nvSpPr>
        <p:spPr/>
        <p:txBody>
          <a:bodyPr/>
          <a:lstStyle/>
          <a:p>
            <a:fld id="{3B956523-7A14-8047-81F3-53A6CA6A67A9}" type="datetimeFigureOut">
              <a:rPr lang="en-US" smtClean="0"/>
              <a:pPr/>
              <a:t>3/13/2022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5754C3-B687-9443-80E7-D32631DB6E7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376768" y="228600"/>
            <a:ext cx="460163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a:xfrm>
            <a:off x="507407" y="2571750"/>
            <a:ext cx="4340352"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3" name="Content Placeholder 2"/>
          <p:cNvSpPr>
            <a:spLocks noGrp="1"/>
          </p:cNvSpPr>
          <p:nvPr>
            <p:ph idx="1"/>
          </p:nvPr>
        </p:nvSpPr>
        <p:spPr>
          <a:xfrm>
            <a:off x="5558368" y="273051"/>
            <a:ext cx="6129865"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08124" y="3733801"/>
            <a:ext cx="4340352"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9855200" y="6423586"/>
            <a:ext cx="2049929" cy="365125"/>
          </a:xfrm>
        </p:spPr>
        <p:txBody>
          <a:bodyPr/>
          <a:lstStyle/>
          <a:p>
            <a:fld id="{3B956523-7A14-8047-81F3-53A6CA6A67A9}" type="datetimeFigureOut">
              <a:rPr lang="en-US" smtClean="0"/>
              <a:pPr/>
              <a:t>3/13/2022</a:t>
            </a:fld>
            <a:endParaRPr lang="en-US"/>
          </a:p>
        </p:txBody>
      </p:sp>
      <p:sp>
        <p:nvSpPr>
          <p:cNvPr id="6" name="Footer Placeholder 5"/>
          <p:cNvSpPr>
            <a:spLocks noGrp="1"/>
          </p:cNvSpPr>
          <p:nvPr>
            <p:ph type="ftr" sz="quarter" idx="11"/>
          </p:nvPr>
        </p:nvSpPr>
        <p:spPr>
          <a:xfrm>
            <a:off x="5145741" y="6423586"/>
            <a:ext cx="4422588" cy="365125"/>
          </a:xfrm>
        </p:spPr>
        <p:txBody>
          <a:bodyPr/>
          <a:lstStyle/>
          <a:p>
            <a:endParaRPr lang="en-US"/>
          </a:p>
        </p:txBody>
      </p:sp>
      <p:sp>
        <p:nvSpPr>
          <p:cNvPr id="9" name="TextBox 8"/>
          <p:cNvSpPr txBox="1"/>
          <p:nvPr/>
        </p:nvSpPr>
        <p:spPr>
          <a:xfrm>
            <a:off x="566522" y="174813"/>
            <a:ext cx="55107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10889129" y="282574"/>
            <a:ext cx="9144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a:xfrm>
            <a:off x="5559205" y="3124200"/>
            <a:ext cx="5197696"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370541" y="228600"/>
            <a:ext cx="4614211"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5559205" y="3995737"/>
            <a:ext cx="5197696"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9855200" y="6423586"/>
            <a:ext cx="2049929" cy="365125"/>
          </a:xfrm>
        </p:spPr>
        <p:txBody>
          <a:bodyPr/>
          <a:lstStyle/>
          <a:p>
            <a:fld id="{3B956523-7A14-8047-81F3-53A6CA6A67A9}" type="datetimeFigureOut">
              <a:rPr lang="en-US" smtClean="0"/>
              <a:pPr/>
              <a:t>3/13/2022</a:t>
            </a:fld>
            <a:endParaRPr lang="en-US"/>
          </a:p>
        </p:txBody>
      </p:sp>
      <p:sp>
        <p:nvSpPr>
          <p:cNvPr id="6" name="Footer Placeholder 5"/>
          <p:cNvSpPr>
            <a:spLocks noGrp="1"/>
          </p:cNvSpPr>
          <p:nvPr>
            <p:ph type="ftr" sz="quarter" idx="11"/>
          </p:nvPr>
        </p:nvSpPr>
        <p:spPr>
          <a:xfrm>
            <a:off x="5588000" y="6423586"/>
            <a:ext cx="4006851" cy="365125"/>
          </a:xfrm>
        </p:spPr>
        <p:txBody>
          <a:bodyPr/>
          <a:lstStyle/>
          <a:p>
            <a:endParaRPr lang="en-US"/>
          </a:p>
        </p:txBody>
      </p:sp>
      <p:sp>
        <p:nvSpPr>
          <p:cNvPr id="7" name="Slide Number Placeholder 6"/>
          <p:cNvSpPr>
            <a:spLocks noGrp="1"/>
          </p:cNvSpPr>
          <p:nvPr>
            <p:ph type="sldNum" sz="quarter" idx="12"/>
          </p:nvPr>
        </p:nvSpPr>
        <p:spPr/>
        <p:txBody>
          <a:bodyPr/>
          <a:lstStyle/>
          <a:p>
            <a:fld id="{885754C3-B687-9443-80E7-D32631DB6E70}" type="slidenum">
              <a:rPr lang="en-US" smtClean="0"/>
              <a:pPr/>
              <a:t>‹#›</a:t>
            </a:fld>
            <a:endParaRPr lang="en-US"/>
          </a:p>
        </p:txBody>
      </p:sp>
      <p:sp>
        <p:nvSpPr>
          <p:cNvPr id="10" name="TextBox 9"/>
          <p:cNvSpPr txBox="1"/>
          <p:nvPr/>
        </p:nvSpPr>
        <p:spPr>
          <a:xfrm>
            <a:off x="5320147" y="3370730"/>
            <a:ext cx="294091"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75341" y="4424082"/>
            <a:ext cx="8254876" cy="83371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370541" y="228600"/>
            <a:ext cx="85045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75341" y="5257800"/>
            <a:ext cx="8254876"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956523-7A14-8047-81F3-53A6CA6A67A9}" type="datetimeFigureOut">
              <a:rPr lang="en-US" smtClean="0"/>
              <a:pPr/>
              <a:t>3/13/2022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754C3-B687-9443-80E7-D32631DB6E70}" type="slidenum">
              <a:rPr lang="en-US" smtClean="0"/>
              <a:pPr/>
              <a:t>‹#›</a:t>
            </a:fld>
            <a:endParaRPr lang="en-US"/>
          </a:p>
        </p:txBody>
      </p:sp>
      <p:sp>
        <p:nvSpPr>
          <p:cNvPr id="8" name="Rectangle 7"/>
          <p:cNvSpPr/>
          <p:nvPr/>
        </p:nvSpPr>
        <p:spPr>
          <a:xfrm>
            <a:off x="9069917" y="228600"/>
            <a:ext cx="27432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9" name="Rectangle 8"/>
          <p:cNvSpPr/>
          <p:nvPr/>
        </p:nvSpPr>
        <p:spPr>
          <a:xfrm>
            <a:off x="9069917" y="2377440"/>
            <a:ext cx="27432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0" name="TextBox 9"/>
          <p:cNvSpPr txBox="1"/>
          <p:nvPr/>
        </p:nvSpPr>
        <p:spPr>
          <a:xfrm>
            <a:off x="436283" y="4632792"/>
            <a:ext cx="294091"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376766" y="228600"/>
            <a:ext cx="851622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a:xfrm>
            <a:off x="507406" y="2571750"/>
            <a:ext cx="8242148"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508126" y="3733801"/>
            <a:ext cx="8239421"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949683" y="6235608"/>
            <a:ext cx="1797864" cy="365125"/>
          </a:xfrm>
        </p:spPr>
        <p:txBody>
          <a:bodyPr/>
          <a:lstStyle>
            <a:lvl1pPr>
              <a:defRPr>
                <a:solidFill>
                  <a:schemeClr val="bg1"/>
                </a:solidFill>
              </a:defRPr>
            </a:lvl1pPr>
          </a:lstStyle>
          <a:p>
            <a:fld id="{3B956523-7A14-8047-81F3-53A6CA6A67A9}" type="datetimeFigureOut">
              <a:rPr lang="en-US" smtClean="0"/>
              <a:pPr/>
              <a:t>3/13/2022</a:t>
            </a:fld>
            <a:endParaRPr lang="en-US"/>
          </a:p>
        </p:txBody>
      </p:sp>
      <p:sp>
        <p:nvSpPr>
          <p:cNvPr id="6" name="Footer Placeholder 5"/>
          <p:cNvSpPr>
            <a:spLocks noGrp="1"/>
          </p:cNvSpPr>
          <p:nvPr>
            <p:ph type="ftr" sz="quarter" idx="11"/>
          </p:nvPr>
        </p:nvSpPr>
        <p:spPr>
          <a:xfrm>
            <a:off x="508128" y="6235608"/>
            <a:ext cx="6197473"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885754C3-B687-9443-80E7-D32631DB6E70}" type="slidenum">
              <a:rPr lang="en-US" smtClean="0"/>
              <a:pPr/>
              <a:t>‹#›</a:t>
            </a:fld>
            <a:endParaRPr lang="en-US"/>
          </a:p>
        </p:txBody>
      </p:sp>
      <p:sp>
        <p:nvSpPr>
          <p:cNvPr id="9" name="TextBox 8"/>
          <p:cNvSpPr txBox="1"/>
          <p:nvPr/>
        </p:nvSpPr>
        <p:spPr>
          <a:xfrm>
            <a:off x="566522" y="174813"/>
            <a:ext cx="55107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9069917" y="228600"/>
            <a:ext cx="27432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2" name="Picture Placeholder 12"/>
          <p:cNvSpPr>
            <a:spLocks noGrp="1"/>
          </p:cNvSpPr>
          <p:nvPr>
            <p:ph type="pic" sz="quarter" idx="13"/>
          </p:nvPr>
        </p:nvSpPr>
        <p:spPr>
          <a:xfrm>
            <a:off x="9069917" y="2374940"/>
            <a:ext cx="2743200" cy="2039112"/>
          </a:xfrm>
        </p:spPr>
        <p:txBody>
          <a:bodyPr/>
          <a:lstStyle>
            <a:lvl1pPr>
              <a:buNone/>
              <a:defRPr/>
            </a:lvl1pPr>
          </a:lstStyle>
          <a:p>
            <a:r>
              <a:rPr lang="en-US"/>
              <a:t>Click icon to add picture</a:t>
            </a:r>
            <a:endParaRPr/>
          </a:p>
        </p:txBody>
      </p:sp>
      <p:sp>
        <p:nvSpPr>
          <p:cNvPr id="13" name="Picture Placeholder 12"/>
          <p:cNvSpPr>
            <a:spLocks noGrp="1"/>
          </p:cNvSpPr>
          <p:nvPr>
            <p:ph type="pic" sz="quarter" idx="14"/>
          </p:nvPr>
        </p:nvSpPr>
        <p:spPr>
          <a:xfrm>
            <a:off x="9069917" y="4535424"/>
            <a:ext cx="2743200" cy="2039112"/>
          </a:xfrm>
        </p:spPr>
        <p:txBody>
          <a:bodyPr/>
          <a:lstStyle>
            <a:lvl1pPr>
              <a:buNone/>
              <a:defRPr/>
            </a:lvl1pPr>
          </a:lstStyle>
          <a:p>
            <a:r>
              <a:rPr lang="en-US"/>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376767" y="228600"/>
            <a:ext cx="56472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a:xfrm>
            <a:off x="507406" y="2571750"/>
            <a:ext cx="5355511"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508125" y="3733801"/>
            <a:ext cx="5353739"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064000" y="6235608"/>
            <a:ext cx="1797864" cy="365125"/>
          </a:xfrm>
        </p:spPr>
        <p:txBody>
          <a:bodyPr/>
          <a:lstStyle>
            <a:lvl1pPr>
              <a:defRPr>
                <a:solidFill>
                  <a:schemeClr val="bg1"/>
                </a:solidFill>
              </a:defRPr>
            </a:lvl1pPr>
          </a:lstStyle>
          <a:p>
            <a:fld id="{3B956523-7A14-8047-81F3-53A6CA6A67A9}" type="datetimeFigureOut">
              <a:rPr lang="en-US" smtClean="0"/>
              <a:pPr/>
              <a:t>3/13/2022</a:t>
            </a:fld>
            <a:endParaRPr lang="en-US"/>
          </a:p>
        </p:txBody>
      </p:sp>
      <p:sp>
        <p:nvSpPr>
          <p:cNvPr id="6" name="Footer Placeholder 5"/>
          <p:cNvSpPr>
            <a:spLocks noGrp="1"/>
          </p:cNvSpPr>
          <p:nvPr>
            <p:ph type="ftr" sz="quarter" idx="11"/>
          </p:nvPr>
        </p:nvSpPr>
        <p:spPr>
          <a:xfrm>
            <a:off x="508128" y="6235608"/>
            <a:ext cx="3454273"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885754C3-B687-9443-80E7-D32631DB6E70}" type="slidenum">
              <a:rPr lang="en-US" smtClean="0"/>
              <a:pPr/>
              <a:t>‹#›</a:t>
            </a:fld>
            <a:endParaRPr lang="en-US"/>
          </a:p>
        </p:txBody>
      </p:sp>
      <p:sp>
        <p:nvSpPr>
          <p:cNvPr id="9" name="TextBox 8"/>
          <p:cNvSpPr txBox="1"/>
          <p:nvPr/>
        </p:nvSpPr>
        <p:spPr>
          <a:xfrm>
            <a:off x="566522" y="174813"/>
            <a:ext cx="55107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9069917" y="228600"/>
            <a:ext cx="27432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1" name="Rectangle 10"/>
          <p:cNvSpPr/>
          <p:nvPr/>
        </p:nvSpPr>
        <p:spPr>
          <a:xfrm>
            <a:off x="6165851" y="4534726"/>
            <a:ext cx="27432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2" name="Picture Placeholder 12"/>
          <p:cNvSpPr>
            <a:spLocks noGrp="1"/>
          </p:cNvSpPr>
          <p:nvPr>
            <p:ph type="pic" sz="quarter" idx="13"/>
          </p:nvPr>
        </p:nvSpPr>
        <p:spPr>
          <a:xfrm>
            <a:off x="6165851" y="228600"/>
            <a:ext cx="2743200" cy="2039112"/>
          </a:xfrm>
        </p:spPr>
        <p:txBody>
          <a:bodyPr/>
          <a:lstStyle>
            <a:lvl1pPr>
              <a:buNone/>
              <a:defRPr/>
            </a:lvl1pPr>
          </a:lstStyle>
          <a:p>
            <a:r>
              <a:rPr lang="en-US"/>
              <a:t>Click icon to add picture</a:t>
            </a:r>
            <a:endParaRPr/>
          </a:p>
        </p:txBody>
      </p:sp>
      <p:sp>
        <p:nvSpPr>
          <p:cNvPr id="13" name="Picture Placeholder 12"/>
          <p:cNvSpPr>
            <a:spLocks noGrp="1"/>
          </p:cNvSpPr>
          <p:nvPr>
            <p:ph type="pic" sz="quarter" idx="14"/>
          </p:nvPr>
        </p:nvSpPr>
        <p:spPr>
          <a:xfrm>
            <a:off x="6165851" y="2381663"/>
            <a:ext cx="2743200" cy="2039112"/>
          </a:xfrm>
        </p:spPr>
        <p:txBody>
          <a:bodyPr/>
          <a:lstStyle>
            <a:lvl1pPr>
              <a:buNone/>
              <a:defRPr/>
            </a:lvl1pPr>
          </a:lstStyle>
          <a:p>
            <a:r>
              <a:rPr lang="en-US"/>
              <a:t>Click icon to add picture</a:t>
            </a:r>
            <a:endParaRPr/>
          </a:p>
        </p:txBody>
      </p:sp>
      <p:sp>
        <p:nvSpPr>
          <p:cNvPr id="14" name="Picture Placeholder 12"/>
          <p:cNvSpPr>
            <a:spLocks noGrp="1"/>
          </p:cNvSpPr>
          <p:nvPr>
            <p:ph type="pic" sz="quarter" idx="15"/>
          </p:nvPr>
        </p:nvSpPr>
        <p:spPr>
          <a:xfrm>
            <a:off x="9070848" y="2381662"/>
            <a:ext cx="2743200" cy="4187952"/>
          </a:xfrm>
        </p:spPr>
        <p:txBody>
          <a:bodyPr/>
          <a:lstStyle>
            <a:lvl1pPr>
              <a:buNone/>
              <a:defRPr/>
            </a:lvl1pPr>
          </a:lstStyle>
          <a:p>
            <a:r>
              <a:rPr lang="en-US"/>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10889129" y="282574"/>
            <a:ext cx="9144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a:xfrm>
            <a:off x="6604000" y="3124200"/>
            <a:ext cx="4145280"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370541" y="2365248"/>
            <a:ext cx="5653492"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604000" y="3995737"/>
            <a:ext cx="414528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9855200" y="6423586"/>
            <a:ext cx="2049929" cy="365125"/>
          </a:xfrm>
        </p:spPr>
        <p:txBody>
          <a:bodyPr/>
          <a:lstStyle/>
          <a:p>
            <a:fld id="{3B956523-7A14-8047-81F3-53A6CA6A67A9}" type="datetimeFigureOut">
              <a:rPr lang="en-US" smtClean="0"/>
              <a:pPr/>
              <a:t>3/13/2022</a:t>
            </a:fld>
            <a:endParaRPr lang="en-US"/>
          </a:p>
        </p:txBody>
      </p:sp>
      <p:sp>
        <p:nvSpPr>
          <p:cNvPr id="6" name="Footer Placeholder 5"/>
          <p:cNvSpPr>
            <a:spLocks noGrp="1"/>
          </p:cNvSpPr>
          <p:nvPr>
            <p:ph type="ftr" sz="quarter" idx="11"/>
          </p:nvPr>
        </p:nvSpPr>
        <p:spPr>
          <a:xfrm>
            <a:off x="5588000" y="6423586"/>
            <a:ext cx="4006851" cy="365125"/>
          </a:xfrm>
        </p:spPr>
        <p:txBody>
          <a:bodyPr/>
          <a:lstStyle/>
          <a:p>
            <a:endParaRPr lang="en-US"/>
          </a:p>
        </p:txBody>
      </p:sp>
      <p:sp>
        <p:nvSpPr>
          <p:cNvPr id="7" name="Slide Number Placeholder 6"/>
          <p:cNvSpPr>
            <a:spLocks noGrp="1"/>
          </p:cNvSpPr>
          <p:nvPr>
            <p:ph type="sldNum" sz="quarter" idx="12"/>
          </p:nvPr>
        </p:nvSpPr>
        <p:spPr/>
        <p:txBody>
          <a:bodyPr/>
          <a:lstStyle/>
          <a:p>
            <a:fld id="{885754C3-B687-9443-80E7-D32631DB6E70}" type="slidenum">
              <a:rPr lang="en-US" smtClean="0"/>
              <a:pPr/>
              <a:t>‹#›</a:t>
            </a:fld>
            <a:endParaRPr lang="en-US"/>
          </a:p>
        </p:txBody>
      </p:sp>
      <p:sp>
        <p:nvSpPr>
          <p:cNvPr id="10" name="TextBox 9"/>
          <p:cNvSpPr txBox="1"/>
          <p:nvPr/>
        </p:nvSpPr>
        <p:spPr>
          <a:xfrm>
            <a:off x="6333815" y="3370730"/>
            <a:ext cx="294091"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370540" y="228600"/>
            <a:ext cx="2743200" cy="2039112"/>
          </a:xfrm>
        </p:spPr>
        <p:txBody>
          <a:bodyPr/>
          <a:lstStyle>
            <a:lvl1pPr>
              <a:buNone/>
              <a:defRPr/>
            </a:lvl1pPr>
          </a:lstStyle>
          <a:p>
            <a:r>
              <a:rPr lang="en-US"/>
              <a:t>Click icon to add picture</a:t>
            </a:r>
            <a:endParaRPr/>
          </a:p>
        </p:txBody>
      </p:sp>
      <p:sp>
        <p:nvSpPr>
          <p:cNvPr id="15" name="Picture Placeholder 12"/>
          <p:cNvSpPr>
            <a:spLocks noGrp="1"/>
          </p:cNvSpPr>
          <p:nvPr>
            <p:ph type="pic" sz="quarter" idx="14"/>
          </p:nvPr>
        </p:nvSpPr>
        <p:spPr>
          <a:xfrm>
            <a:off x="3280833" y="228600"/>
            <a:ext cx="2743200" cy="2039112"/>
          </a:xfrm>
        </p:spPr>
        <p:txBody>
          <a:bodyPr/>
          <a:lstStyle>
            <a:lvl1pPr>
              <a:buNone/>
              <a:defRPr/>
            </a:lvl1pPr>
          </a:lstStyle>
          <a:p>
            <a:r>
              <a:rPr lang="en-US"/>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9" name="TextBox 8"/>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B956523-7A14-8047-81F3-53A6CA6A67A9}" type="datetimeFigureOut">
              <a:rPr lang="en-US" smtClean="0"/>
              <a:pPr/>
              <a:t>3/13/2022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754C3-B687-9443-80E7-D32631DB6E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10947401" y="282574"/>
            <a:ext cx="856129"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B956523-7A14-8047-81F3-53A6CA6A67A9}" type="datetimeFigureOut">
              <a:rPr lang="en-US" smtClean="0"/>
              <a:pPr/>
              <a:t>3/13/2022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754C3-B687-9443-80E7-D32631DB6E70}" type="slidenum">
              <a:rPr lang="en-US" smtClean="0"/>
              <a:pPr/>
              <a:t>‹#›</a:t>
            </a:fld>
            <a:endParaRPr lang="en-US"/>
          </a:p>
        </p:txBody>
      </p:sp>
      <p:sp>
        <p:nvSpPr>
          <p:cNvPr id="9" name="TextBox 8"/>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10757647" y="282574"/>
            <a:ext cx="12192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10889129" y="282574"/>
            <a:ext cx="9144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Vertical Title 1"/>
          <p:cNvSpPr>
            <a:spLocks noGrp="1"/>
          </p:cNvSpPr>
          <p:nvPr>
            <p:ph type="title" orient="vert"/>
          </p:nvPr>
        </p:nvSpPr>
        <p:spPr>
          <a:xfrm>
            <a:off x="10661029" y="954742"/>
            <a:ext cx="908424" cy="5171422"/>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609600" y="958757"/>
            <a:ext cx="9144000" cy="51848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B956523-7A14-8047-81F3-53A6CA6A67A9}" type="datetimeFigureOut">
              <a:rPr lang="en-US" smtClean="0"/>
              <a:pPr/>
              <a:t>3/13/2022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754C3-B687-9443-80E7-D32631DB6E70}" type="slidenum">
              <a:rPr lang="en-US" smtClean="0"/>
              <a:pPr/>
              <a:t>‹#›</a:t>
            </a:fld>
            <a:endParaRPr lang="en-US"/>
          </a:p>
        </p:txBody>
      </p:sp>
      <p:sp>
        <p:nvSpPr>
          <p:cNvPr id="9" name="TextBox 8"/>
          <p:cNvSpPr txBox="1"/>
          <p:nvPr/>
        </p:nvSpPr>
        <p:spPr>
          <a:xfrm rot="16200000">
            <a:off x="11500967"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a:xfrm>
            <a:off x="664633" y="134471"/>
            <a:ext cx="10075084" cy="995082"/>
          </a:xfrm>
        </p:spPr>
        <p:txBody>
          <a:bodyPr anchor="b" anchorCtr="0"/>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B956523-7A14-8047-81F3-53A6CA6A67A9}" type="datetimeFigureOut">
              <a:rPr lang="en-US" smtClean="0"/>
              <a:pPr/>
              <a:t>3/13/2022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754C3-B687-9443-80E7-D32631DB6E70}" type="slidenum">
              <a:rPr lang="en-US" smtClean="0"/>
              <a:pPr/>
              <a:t>‹#›</a:t>
            </a:fld>
            <a:endParaRPr lang="en-US"/>
          </a:p>
        </p:txBody>
      </p:sp>
      <p:sp>
        <p:nvSpPr>
          <p:cNvPr id="9" name="TextBox 8"/>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664691" y="1129553"/>
            <a:ext cx="10078613"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624668"/>
            <a:ext cx="53848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6400800" y="5562600"/>
            <a:ext cx="53848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6400801" y="6425641"/>
            <a:ext cx="1643529" cy="365125"/>
          </a:xfrm>
        </p:spPr>
        <p:txBody>
          <a:bodyPr/>
          <a:lstStyle>
            <a:lvl1pPr algn="l">
              <a:defRPr/>
            </a:lvl1pPr>
          </a:lstStyle>
          <a:p>
            <a:fld id="{3B956523-7A14-8047-81F3-53A6CA6A67A9}" type="datetimeFigureOut">
              <a:rPr lang="en-US" smtClean="0"/>
              <a:pPr/>
              <a:t>3/13/2022</a:t>
            </a:fld>
            <a:endParaRPr lang="en-US"/>
          </a:p>
        </p:txBody>
      </p:sp>
      <p:sp>
        <p:nvSpPr>
          <p:cNvPr id="5" name="Footer Placeholder 4"/>
          <p:cNvSpPr>
            <a:spLocks noGrp="1"/>
          </p:cNvSpPr>
          <p:nvPr>
            <p:ph type="ftr" sz="quarter" idx="11"/>
          </p:nvPr>
        </p:nvSpPr>
        <p:spPr>
          <a:xfrm>
            <a:off x="8414871" y="6425641"/>
            <a:ext cx="3490259" cy="365125"/>
          </a:xfrm>
        </p:spPr>
        <p:txBody>
          <a:bodyPr/>
          <a:lstStyle>
            <a:lvl1pPr algn="r">
              <a:defRPr/>
            </a:lvl1pPr>
          </a:lstStyle>
          <a:p>
            <a:endParaRPr lang="en-US"/>
          </a:p>
        </p:txBody>
      </p:sp>
      <p:sp>
        <p:nvSpPr>
          <p:cNvPr id="7" name="Rectangle 6"/>
          <p:cNvSpPr/>
          <p:nvPr/>
        </p:nvSpPr>
        <p:spPr>
          <a:xfrm>
            <a:off x="376767" y="228600"/>
            <a:ext cx="5647267"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8" name="Rectangle 7"/>
          <p:cNvSpPr/>
          <p:nvPr/>
        </p:nvSpPr>
        <p:spPr>
          <a:xfrm>
            <a:off x="9069917" y="228600"/>
            <a:ext cx="27432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0" name="Rectangle 9"/>
          <p:cNvSpPr/>
          <p:nvPr/>
        </p:nvSpPr>
        <p:spPr>
          <a:xfrm>
            <a:off x="6165851" y="2377440"/>
            <a:ext cx="27432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3" name="Picture Placeholder 12"/>
          <p:cNvSpPr>
            <a:spLocks noGrp="1"/>
          </p:cNvSpPr>
          <p:nvPr>
            <p:ph type="pic" sz="quarter" idx="12"/>
          </p:nvPr>
        </p:nvSpPr>
        <p:spPr>
          <a:xfrm>
            <a:off x="6165851" y="228600"/>
            <a:ext cx="2743200" cy="2039112"/>
          </a:xfrm>
        </p:spPr>
        <p:txBody>
          <a:bodyPr/>
          <a:lstStyle>
            <a:lvl1pPr>
              <a:buNone/>
              <a:defRPr/>
            </a:lvl1pPr>
          </a:lstStyle>
          <a:p>
            <a:r>
              <a:rPr lang="en-US"/>
              <a:t>Click icon to add picture</a:t>
            </a:r>
            <a:endParaRPr/>
          </a:p>
        </p:txBody>
      </p:sp>
      <p:sp>
        <p:nvSpPr>
          <p:cNvPr id="14" name="Picture Placeholder 12"/>
          <p:cNvSpPr>
            <a:spLocks noGrp="1"/>
          </p:cNvSpPr>
          <p:nvPr>
            <p:ph type="pic" sz="quarter" idx="13"/>
          </p:nvPr>
        </p:nvSpPr>
        <p:spPr>
          <a:xfrm>
            <a:off x="9069917" y="2377440"/>
            <a:ext cx="2743200" cy="2039112"/>
          </a:xfrm>
        </p:spPr>
        <p:txBody>
          <a:bodyPr/>
          <a:lstStyle>
            <a:lvl1pPr>
              <a:buNone/>
              <a:defRPr/>
            </a:lvl1pPr>
          </a:lstStyle>
          <a:p>
            <a:r>
              <a:rPr lang="en-US"/>
              <a:t>Click icon to add picture</a:t>
            </a:r>
            <a:endParaRPr/>
          </a:p>
        </p:txBody>
      </p:sp>
      <p:sp>
        <p:nvSpPr>
          <p:cNvPr id="16" name="Text Placeholder 3"/>
          <p:cNvSpPr>
            <a:spLocks noGrp="1"/>
          </p:cNvSpPr>
          <p:nvPr>
            <p:ph type="body" sz="half" idx="2"/>
          </p:nvPr>
        </p:nvSpPr>
        <p:spPr>
          <a:xfrm>
            <a:off x="1143000" y="1779495"/>
            <a:ext cx="41148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5" name="TextBox 14"/>
          <p:cNvSpPr txBox="1"/>
          <p:nvPr/>
        </p:nvSpPr>
        <p:spPr>
          <a:xfrm>
            <a:off x="566522" y="174813"/>
            <a:ext cx="55107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878543" y="228600"/>
            <a:ext cx="1093457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title"/>
          </p:nvPr>
        </p:nvSpPr>
        <p:spPr>
          <a:xfrm>
            <a:off x="3048000" y="3124201"/>
            <a:ext cx="7518400" cy="1362075"/>
          </a:xfrm>
        </p:spPr>
        <p:txBody>
          <a:bodyPr anchor="b" anchorCtr="0">
            <a:normAutofit/>
          </a:bodyPr>
          <a:lstStyle>
            <a:lvl1pPr algn="l">
              <a:defRPr sz="3200" b="0"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3048000" y="4495801"/>
            <a:ext cx="75184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78541" y="6248775"/>
            <a:ext cx="1966259" cy="365125"/>
          </a:xfrm>
        </p:spPr>
        <p:txBody>
          <a:bodyPr/>
          <a:lstStyle>
            <a:lvl1pPr algn="l">
              <a:defRPr>
                <a:solidFill>
                  <a:schemeClr val="bg1"/>
                </a:solidFill>
              </a:defRPr>
            </a:lvl1pPr>
          </a:lstStyle>
          <a:p>
            <a:fld id="{3B956523-7A14-8047-81F3-53A6CA6A67A9}" type="datetimeFigureOut">
              <a:rPr lang="en-US" smtClean="0"/>
              <a:pPr/>
              <a:t>3/13/2022</a:t>
            </a:fld>
            <a:endParaRPr lang="en-US"/>
          </a:p>
        </p:txBody>
      </p:sp>
      <p:sp>
        <p:nvSpPr>
          <p:cNvPr id="5" name="Footer Placeholder 4"/>
          <p:cNvSpPr>
            <a:spLocks noGrp="1"/>
          </p:cNvSpPr>
          <p:nvPr>
            <p:ph type="ftr" sz="quarter" idx="11"/>
          </p:nvPr>
        </p:nvSpPr>
        <p:spPr>
          <a:xfrm>
            <a:off x="3048000" y="6248775"/>
            <a:ext cx="75184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11074400" y="6248775"/>
            <a:ext cx="738717" cy="365125"/>
          </a:xfrm>
        </p:spPr>
        <p:txBody>
          <a:bodyPr/>
          <a:lstStyle/>
          <a:p>
            <a:fld id="{885754C3-B687-9443-80E7-D32631DB6E70}" type="slidenum">
              <a:rPr lang="en-US" smtClean="0"/>
              <a:pPr/>
              <a:t>‹#›</a:t>
            </a:fld>
            <a:endParaRPr lang="en-US"/>
          </a:p>
        </p:txBody>
      </p:sp>
      <p:sp>
        <p:nvSpPr>
          <p:cNvPr id="8" name="TextBox 7"/>
          <p:cNvSpPr txBox="1"/>
          <p:nvPr/>
        </p:nvSpPr>
        <p:spPr>
          <a:xfrm>
            <a:off x="2671483" y="3110755"/>
            <a:ext cx="34787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381001" y="228600"/>
            <a:ext cx="283633"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10947401" y="282574"/>
            <a:ext cx="856129"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2" name="Rectangle 11"/>
          <p:cNvSpPr/>
          <p:nvPr/>
        </p:nvSpPr>
        <p:spPr>
          <a:xfrm>
            <a:off x="10757647" y="282574"/>
            <a:ext cx="12192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0" name="TextBox 9"/>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664691" y="1985963"/>
            <a:ext cx="48768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5866504" y="1985963"/>
            <a:ext cx="48768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3B956523-7A14-8047-81F3-53A6CA6A67A9}" type="datetimeFigureOut">
              <a:rPr lang="en-US" smtClean="0"/>
              <a:pPr/>
              <a:t>3/13/2022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754C3-B687-9443-80E7-D32631DB6E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2" name="TextBox 11"/>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4" name="Content Placeholder 3"/>
          <p:cNvSpPr>
            <a:spLocks noGrp="1"/>
          </p:cNvSpPr>
          <p:nvPr>
            <p:ph sz="half" idx="2"/>
          </p:nvPr>
        </p:nvSpPr>
        <p:spPr>
          <a:xfrm>
            <a:off x="663388" y="2447366"/>
            <a:ext cx="48768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Content Placeholder 5"/>
          <p:cNvSpPr>
            <a:spLocks noGrp="1"/>
          </p:cNvSpPr>
          <p:nvPr>
            <p:ph sz="quarter" idx="4"/>
          </p:nvPr>
        </p:nvSpPr>
        <p:spPr>
          <a:xfrm>
            <a:off x="5866504" y="2447366"/>
            <a:ext cx="48768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3B956523-7A14-8047-81F3-53A6CA6A67A9}" type="datetimeFigureOut">
              <a:rPr lang="en-US" smtClean="0"/>
              <a:pPr/>
              <a:t>3/13/2022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5754C3-B687-9443-80E7-D32631DB6E70}" type="slidenum">
              <a:rPr lang="en-US" smtClean="0"/>
              <a:pPr/>
              <a:t>‹#›</a:t>
            </a:fld>
            <a:endParaRPr lang="en-US"/>
          </a:p>
        </p:txBody>
      </p:sp>
      <p:sp>
        <p:nvSpPr>
          <p:cNvPr id="3" name="Text Placeholder 2"/>
          <p:cNvSpPr>
            <a:spLocks noGrp="1"/>
          </p:cNvSpPr>
          <p:nvPr>
            <p:ph type="body" idx="1"/>
          </p:nvPr>
        </p:nvSpPr>
        <p:spPr>
          <a:xfrm>
            <a:off x="663388" y="2070848"/>
            <a:ext cx="48768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5866504" y="2070848"/>
            <a:ext cx="48768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664690" y="1985963"/>
            <a:ext cx="10092209"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3B956523-7A14-8047-81F3-53A6CA6A67A9}" type="datetimeFigureOut">
              <a:rPr lang="en-US" smtClean="0"/>
              <a:pPr/>
              <a:t>3/13/2022</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664690" y="4164965"/>
            <a:ext cx="10092209"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4" name="Rectangle 13"/>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5" name="Slide Number Placeholder 6"/>
          <p:cNvSpPr>
            <a:spLocks noGrp="1"/>
          </p:cNvSpPr>
          <p:nvPr>
            <p:ph type="sldNum" sz="quarter" idx="12"/>
          </p:nvPr>
        </p:nvSpPr>
        <p:spPr>
          <a:xfrm>
            <a:off x="11074400" y="242235"/>
            <a:ext cx="738717" cy="365125"/>
          </a:xfrm>
        </p:spPr>
        <p:txBody>
          <a:bodyPr/>
          <a:lstStyle/>
          <a:p>
            <a:fld id="{885754C3-B687-9443-80E7-D32631DB6E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0" name="TextBox 9"/>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5880100" y="1985963"/>
            <a:ext cx="48768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3B956523-7A14-8047-81F3-53A6CA6A67A9}" type="datetimeFigureOut">
              <a:rPr lang="en-US" smtClean="0"/>
              <a:pPr/>
              <a:t>3/13/2022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754C3-B687-9443-80E7-D32631DB6E70}" type="slidenum">
              <a:rPr lang="en-US" smtClean="0"/>
              <a:pPr/>
              <a:t>‹#›</a:t>
            </a:fld>
            <a:endParaRPr lang="en-US"/>
          </a:p>
        </p:txBody>
      </p:sp>
      <p:sp>
        <p:nvSpPr>
          <p:cNvPr id="11" name="Content Placeholder 2"/>
          <p:cNvSpPr>
            <a:spLocks noGrp="1"/>
          </p:cNvSpPr>
          <p:nvPr>
            <p:ph sz="half" idx="15"/>
          </p:nvPr>
        </p:nvSpPr>
        <p:spPr>
          <a:xfrm>
            <a:off x="664691" y="1985963"/>
            <a:ext cx="48768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3" name="Content Placeholder 2"/>
          <p:cNvSpPr>
            <a:spLocks noGrp="1"/>
          </p:cNvSpPr>
          <p:nvPr>
            <p:ph sz="half" idx="16"/>
          </p:nvPr>
        </p:nvSpPr>
        <p:spPr>
          <a:xfrm>
            <a:off x="5880100" y="4169664"/>
            <a:ext cx="48768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4633" y="484094"/>
            <a:ext cx="10075084" cy="1116106"/>
          </a:xfrm>
          <a:prstGeom prst="rect">
            <a:avLst/>
          </a:prstGeom>
        </p:spPr>
        <p:txBody>
          <a:bodyPr vert="horz" lIns="91440" tIns="45720" rIns="91440" bIns="45720" rtlCol="0" anchor="t" anchorCtr="0">
            <a:noAutofit/>
          </a:bodyPr>
          <a:lstStyle/>
          <a:p>
            <a:r>
              <a:rPr lang="en-US"/>
              <a:t>Click to edit Master title style</a:t>
            </a:r>
            <a:endParaRPr/>
          </a:p>
        </p:txBody>
      </p:sp>
      <p:sp>
        <p:nvSpPr>
          <p:cNvPr id="3" name="Text Placeholder 2"/>
          <p:cNvSpPr>
            <a:spLocks noGrp="1"/>
          </p:cNvSpPr>
          <p:nvPr>
            <p:ph type="body" idx="1"/>
          </p:nvPr>
        </p:nvSpPr>
        <p:spPr>
          <a:xfrm>
            <a:off x="664633" y="1981201"/>
            <a:ext cx="10075084" cy="4144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9060329" y="6423586"/>
            <a:ext cx="28448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3B956523-7A14-8047-81F3-53A6CA6A67A9}" type="datetimeFigureOut">
              <a:rPr lang="en-US" smtClean="0"/>
              <a:pPr/>
              <a:t>3/13/2022</a:t>
            </a:fld>
            <a:endParaRPr lang="en-US"/>
          </a:p>
        </p:txBody>
      </p:sp>
      <p:sp>
        <p:nvSpPr>
          <p:cNvPr id="5" name="Footer Placeholder 4"/>
          <p:cNvSpPr>
            <a:spLocks noGrp="1"/>
          </p:cNvSpPr>
          <p:nvPr>
            <p:ph type="ftr" sz="quarter" idx="3"/>
          </p:nvPr>
        </p:nvSpPr>
        <p:spPr>
          <a:xfrm>
            <a:off x="268941" y="6423586"/>
            <a:ext cx="8163859"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11074400" y="242235"/>
            <a:ext cx="738717" cy="365125"/>
          </a:xfrm>
          <a:prstGeom prst="rect">
            <a:avLst/>
          </a:prstGeom>
        </p:spPr>
        <p:txBody>
          <a:bodyPr vert="horz" lIns="91440" tIns="45720" rIns="91440" bIns="45720" rtlCol="0" anchor="ctr"/>
          <a:lstStyle>
            <a:lvl1pPr algn="r">
              <a:defRPr sz="1400">
                <a:solidFill>
                  <a:schemeClr val="bg1"/>
                </a:solidFill>
              </a:defRPr>
            </a:lvl1pPr>
          </a:lstStyle>
          <a:p>
            <a:fld id="{885754C3-B687-9443-80E7-D32631DB6E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 id="2147483921" r:id="rId12"/>
    <p:sldLayoutId id="2147483922" r:id="rId13"/>
    <p:sldLayoutId id="2147483923" r:id="rId14"/>
    <p:sldLayoutId id="2147483924" r:id="rId15"/>
    <p:sldLayoutId id="2147483925" r:id="rId16"/>
    <p:sldLayoutId id="2147483926" r:id="rId17"/>
    <p:sldLayoutId id="2147483927" r:id="rId18"/>
    <p:sldLayoutId id="2147483928" r:id="rId19"/>
    <p:sldLayoutId id="2147483929"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fif"/><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image" Target="../media/image16.jfif"/><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78B88-6C28-485C-86E8-872592FD7BA8}"/>
              </a:ext>
            </a:extLst>
          </p:cNvPr>
          <p:cNvSpPr>
            <a:spLocks noGrp="1"/>
          </p:cNvSpPr>
          <p:nvPr>
            <p:ph type="title"/>
          </p:nvPr>
        </p:nvSpPr>
        <p:spPr>
          <a:xfrm>
            <a:off x="1717675" y="502771"/>
            <a:ext cx="7556313" cy="995082"/>
          </a:xfrm>
        </p:spPr>
        <p:txBody>
          <a:bodyPr/>
          <a:lstStyle/>
          <a:p>
            <a:endParaRPr lang="en-US"/>
          </a:p>
        </p:txBody>
      </p:sp>
      <p:sp>
        <p:nvSpPr>
          <p:cNvPr id="4" name="Text Placeholder 3">
            <a:extLst>
              <a:ext uri="{FF2B5EF4-FFF2-40B4-BE49-F238E27FC236}">
                <a16:creationId xmlns:a16="http://schemas.microsoft.com/office/drawing/2014/main" id="{D563E312-800E-44FE-8518-D1F38F979845}"/>
              </a:ext>
            </a:extLst>
          </p:cNvPr>
          <p:cNvSpPr>
            <a:spLocks noGrp="1"/>
          </p:cNvSpPr>
          <p:nvPr>
            <p:ph type="body" sz="half" idx="2"/>
          </p:nvPr>
        </p:nvSpPr>
        <p:spPr>
          <a:xfrm>
            <a:off x="3109040" y="6082553"/>
            <a:ext cx="7558960" cy="774700"/>
          </a:xfrm>
        </p:spPr>
        <p:txBody>
          <a:bodyPr/>
          <a:lstStyle/>
          <a:p>
            <a:endParaRPr lang="en-US"/>
          </a:p>
        </p:txBody>
      </p:sp>
      <p:pic>
        <p:nvPicPr>
          <p:cNvPr id="20" name="Content Placeholder 19">
            <a:extLst>
              <a:ext uri="{FF2B5EF4-FFF2-40B4-BE49-F238E27FC236}">
                <a16:creationId xmlns:a16="http://schemas.microsoft.com/office/drawing/2014/main" id="{F848875B-0C37-486E-A043-92D575E3BF1E}"/>
              </a:ext>
            </a:extLst>
          </p:cNvPr>
          <p:cNvPicPr>
            <a:picLocks noGrp="1" noChangeAspect="1"/>
          </p:cNvPicPr>
          <p:nvPr>
            <p:ph idx="1"/>
          </p:nvPr>
        </p:nvPicPr>
        <p:blipFill>
          <a:blip r:embed="rId2"/>
          <a:stretch>
            <a:fillRect/>
          </a:stretch>
        </p:blipFill>
        <p:spPr>
          <a:xfrm>
            <a:off x="4530725" y="3077369"/>
            <a:ext cx="2343150" cy="1952625"/>
          </a:xfrm>
        </p:spPr>
      </p:pic>
      <p:pic>
        <p:nvPicPr>
          <p:cNvPr id="14" name="Picture 13">
            <a:extLst>
              <a:ext uri="{FF2B5EF4-FFF2-40B4-BE49-F238E27FC236}">
                <a16:creationId xmlns:a16="http://schemas.microsoft.com/office/drawing/2014/main" id="{3F4E62E5-C0E3-445C-A715-0A16C673F697}"/>
              </a:ext>
            </a:extLst>
          </p:cNvPr>
          <p:cNvPicPr>
            <a:picLocks noChangeAspect="1"/>
          </p:cNvPicPr>
          <p:nvPr/>
        </p:nvPicPr>
        <p:blipFill>
          <a:blip r:embed="rId3"/>
          <a:stretch>
            <a:fillRect/>
          </a:stretch>
        </p:blipFill>
        <p:spPr>
          <a:xfrm>
            <a:off x="0" y="0"/>
            <a:ext cx="12192000" cy="6829643"/>
          </a:xfrm>
          <a:prstGeom prst="rect">
            <a:avLst/>
          </a:prstGeom>
        </p:spPr>
      </p:pic>
      <p:sp>
        <p:nvSpPr>
          <p:cNvPr id="15" name="مربع نص 7">
            <a:extLst>
              <a:ext uri="{FF2B5EF4-FFF2-40B4-BE49-F238E27FC236}">
                <a16:creationId xmlns:a16="http://schemas.microsoft.com/office/drawing/2014/main" id="{2473D568-8B95-4813-AE06-3F4C5F5ECDF5}"/>
              </a:ext>
            </a:extLst>
          </p:cNvPr>
          <p:cNvSpPr txBox="1"/>
          <p:nvPr/>
        </p:nvSpPr>
        <p:spPr>
          <a:xfrm>
            <a:off x="-88330" y="3062381"/>
            <a:ext cx="9037457" cy="646331"/>
          </a:xfrm>
          <a:prstGeom prst="rect">
            <a:avLst/>
          </a:prstGeom>
          <a:noFill/>
        </p:spPr>
        <p:txBody>
          <a:bodyPr wrap="square" rtlCol="1">
            <a:spAutoFit/>
          </a:bodyPr>
          <a:lstStyle/>
          <a:p>
            <a:pPr algn="ctr" rtl="1">
              <a:buClrTx/>
              <a:buFontTx/>
              <a:buNone/>
            </a:pPr>
            <a:r>
              <a:rPr lang="en-US" sz="3600" dirty="0">
                <a:solidFill>
                  <a:prstClr val="black"/>
                </a:solidFill>
                <a:latin typeface="Algerian" panose="04020705040A02060702" pitchFamily="82" charset="0"/>
              </a:rPr>
              <a:t>Schizophrenia</a:t>
            </a:r>
            <a:endParaRPr lang="en-US" sz="3600" kern="1200" dirty="0">
              <a:solidFill>
                <a:prstClr val="black"/>
              </a:solidFill>
              <a:latin typeface="Algerian" panose="04020705040A02060702" pitchFamily="82" charset="0"/>
              <a:ea typeface="+mn-ea"/>
              <a:cs typeface="+mn-cs"/>
            </a:endParaRPr>
          </a:p>
        </p:txBody>
      </p:sp>
      <p:sp>
        <p:nvSpPr>
          <p:cNvPr id="16" name="مربع نص 10">
            <a:extLst>
              <a:ext uri="{FF2B5EF4-FFF2-40B4-BE49-F238E27FC236}">
                <a16:creationId xmlns:a16="http://schemas.microsoft.com/office/drawing/2014/main" id="{0870CC72-7664-4E16-936C-24B534CB1D74}"/>
              </a:ext>
            </a:extLst>
          </p:cNvPr>
          <p:cNvSpPr txBox="1"/>
          <p:nvPr/>
        </p:nvSpPr>
        <p:spPr>
          <a:xfrm>
            <a:off x="190500" y="2060126"/>
            <a:ext cx="6578600" cy="461665"/>
          </a:xfrm>
          <a:prstGeom prst="rect">
            <a:avLst/>
          </a:prstGeom>
          <a:noFill/>
        </p:spPr>
        <p:txBody>
          <a:bodyPr wrap="square" rtlCol="1">
            <a:spAutoFit/>
          </a:bodyPr>
          <a:lstStyle/>
          <a:p>
            <a:pPr algn="ctr" rtl="1">
              <a:buClrTx/>
              <a:buFontTx/>
              <a:buNone/>
            </a:pPr>
            <a:r>
              <a:rPr lang="en-US" sz="2400" b="1" kern="1200" dirty="0">
                <a:solidFill>
                  <a:prstClr val="white"/>
                </a:solidFill>
                <a:latin typeface="Elephant" panose="02020904090505020303" pitchFamily="18" charset="0"/>
                <a:ea typeface="+mn-ea"/>
                <a:cs typeface="+mn-cs"/>
              </a:rPr>
              <a:t>Psychiatric Mental Health Nursing</a:t>
            </a:r>
          </a:p>
        </p:txBody>
      </p:sp>
      <p:sp>
        <p:nvSpPr>
          <p:cNvPr id="17" name="مربع نص 11">
            <a:extLst>
              <a:ext uri="{FF2B5EF4-FFF2-40B4-BE49-F238E27FC236}">
                <a16:creationId xmlns:a16="http://schemas.microsoft.com/office/drawing/2014/main" id="{D332593D-5C4D-4CAE-894F-69A7A9FC5372}"/>
              </a:ext>
            </a:extLst>
          </p:cNvPr>
          <p:cNvSpPr txBox="1"/>
          <p:nvPr/>
        </p:nvSpPr>
        <p:spPr>
          <a:xfrm>
            <a:off x="0" y="27610"/>
            <a:ext cx="3160295" cy="646331"/>
          </a:xfrm>
          <a:prstGeom prst="rect">
            <a:avLst/>
          </a:prstGeom>
          <a:noFill/>
          <a:ln>
            <a:solidFill>
              <a:srgbClr val="92D050"/>
            </a:solidFill>
          </a:ln>
        </p:spPr>
        <p:txBody>
          <a:bodyPr wrap="square" rtlCol="1">
            <a:spAutoFit/>
          </a:bodyPr>
          <a:lstStyle/>
          <a:p>
            <a:pPr algn="ctr" rtl="1"/>
            <a:r>
              <a:rPr lang="en-US" b="1" dirty="0">
                <a:solidFill>
                  <a:prstClr val="white"/>
                </a:solidFill>
                <a:latin typeface="Garamond" panose="02020404030301010803"/>
              </a:rPr>
              <a:t>University of Basra</a:t>
            </a:r>
          </a:p>
          <a:p>
            <a:pPr algn="ctr" rtl="1"/>
            <a:r>
              <a:rPr lang="en-US" b="1" dirty="0">
                <a:solidFill>
                  <a:prstClr val="white"/>
                </a:solidFill>
                <a:latin typeface="Garamond" panose="02020404030301010803"/>
              </a:rPr>
              <a:t>College of Nursing</a:t>
            </a:r>
            <a:endParaRPr lang="ar-IQ" dirty="0">
              <a:solidFill>
                <a:prstClr val="white"/>
              </a:solidFill>
              <a:latin typeface="Garamond" panose="02020404030301010803"/>
              <a:cs typeface="Times New Roman" panose="02020603050405020304" pitchFamily="18" charset="0"/>
            </a:endParaRPr>
          </a:p>
        </p:txBody>
      </p:sp>
      <p:pic>
        <p:nvPicPr>
          <p:cNvPr id="18" name="Picture 17">
            <a:extLst>
              <a:ext uri="{FF2B5EF4-FFF2-40B4-BE49-F238E27FC236}">
                <a16:creationId xmlns:a16="http://schemas.microsoft.com/office/drawing/2014/main" id="{167B8488-3932-4A8E-AC11-446E08013F7A}"/>
              </a:ext>
            </a:extLst>
          </p:cNvPr>
          <p:cNvPicPr>
            <a:picLocks noChangeAspect="1"/>
          </p:cNvPicPr>
          <p:nvPr/>
        </p:nvPicPr>
        <p:blipFill>
          <a:blip r:embed="rId4">
            <a:biLevel thresh="75000"/>
          </a:blip>
          <a:stretch>
            <a:fillRect/>
          </a:stretch>
        </p:blipFill>
        <p:spPr>
          <a:xfrm>
            <a:off x="8220042" y="6307157"/>
            <a:ext cx="4060288" cy="670618"/>
          </a:xfrm>
          <a:prstGeom prst="rect">
            <a:avLst/>
          </a:prstGeom>
        </p:spPr>
      </p:pic>
    </p:spTree>
    <p:extLst>
      <p:ext uri="{BB962C8B-B14F-4D97-AF65-F5344CB8AC3E}">
        <p14:creationId xmlns:p14="http://schemas.microsoft.com/office/powerpoint/2010/main" val="3121944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15"/>
                                        </p:tgtEl>
                                        <p:attrNameLst>
                                          <p:attrName>style.color</p:attrName>
                                        </p:attrNameLst>
                                      </p:cBhvr>
                                      <p:to>
                                        <a:schemeClr val="bg1"/>
                                      </p:to>
                                    </p:animClr>
                                    <p:animClr clrSpc="rgb" dir="cw">
                                      <p:cBhvr>
                                        <p:cTn id="7" dur="250" autoRev="1" fill="remove"/>
                                        <p:tgtEl>
                                          <p:spTgt spid="15"/>
                                        </p:tgtEl>
                                        <p:attrNameLst>
                                          <p:attrName>fillcolor</p:attrName>
                                        </p:attrNameLst>
                                      </p:cBhvr>
                                      <p:to>
                                        <a:schemeClr val="bg1"/>
                                      </p:to>
                                    </p:animClr>
                                    <p:set>
                                      <p:cBhvr>
                                        <p:cTn id="8" dur="250" autoRev="1" fill="remove"/>
                                        <p:tgtEl>
                                          <p:spTgt spid="15"/>
                                        </p:tgtEl>
                                        <p:attrNameLst>
                                          <p:attrName>fill.type</p:attrName>
                                        </p:attrNameLst>
                                      </p:cBhvr>
                                      <p:to>
                                        <p:strVal val="solid"/>
                                      </p:to>
                                    </p:set>
                                    <p:set>
                                      <p:cBhvr>
                                        <p:cTn id="9" dur="250" autoRev="1" fill="remove"/>
                                        <p:tgtEl>
                                          <p:spTgt spid="15"/>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45" presetClass="exit" presetSubtype="0" fill="hold" nodeType="clickEffect">
                                  <p:stCondLst>
                                    <p:cond delay="0"/>
                                  </p:stCondLst>
                                  <p:childTnLst>
                                    <p:animEffect transition="out" filter="fade">
                                      <p:cBhvr>
                                        <p:cTn id="13" dur="2000"/>
                                        <p:tgtEl>
                                          <p:spTgt spid="18"/>
                                        </p:tgtEl>
                                      </p:cBhvr>
                                    </p:animEffect>
                                    <p:anim calcmode="lin" valueType="num">
                                      <p:cBhvr>
                                        <p:cTn id="14" dur="2000"/>
                                        <p:tgtEl>
                                          <p:spTgt spid="1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5" dur="2000"/>
                                        <p:tgtEl>
                                          <p:spTgt spid="18"/>
                                        </p:tgtEl>
                                        <p:attrNameLst>
                                          <p:attrName>ppt_h</p:attrName>
                                        </p:attrNameLst>
                                      </p:cBhvr>
                                      <p:tavLst>
                                        <p:tav tm="0">
                                          <p:val>
                                            <p:strVal val="ppt_h"/>
                                          </p:val>
                                        </p:tav>
                                        <p:tav tm="100000">
                                          <p:val>
                                            <p:strVal val="ppt_h"/>
                                          </p:val>
                                        </p:tav>
                                      </p:tavLst>
                                    </p:anim>
                                    <p:set>
                                      <p:cBhvr>
                                        <p:cTn id="16" dur="1" fill="hold">
                                          <p:stCondLst>
                                            <p:cond delay="19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85D26-42C9-492A-9A1D-2A936453AFAC}"/>
              </a:ext>
            </a:extLst>
          </p:cNvPr>
          <p:cNvSpPr>
            <a:spLocks noGrp="1"/>
          </p:cNvSpPr>
          <p:nvPr>
            <p:ph type="title"/>
          </p:nvPr>
        </p:nvSpPr>
        <p:spPr/>
        <p:txBody>
          <a:bodyPr/>
          <a:lstStyle/>
          <a:p>
            <a:endParaRPr lang="en-US"/>
          </a:p>
        </p:txBody>
      </p:sp>
      <p:pic>
        <p:nvPicPr>
          <p:cNvPr id="3074" name="Picture 2" descr="Tactile hallucination - Wikipedia">
            <a:extLst>
              <a:ext uri="{FF2B5EF4-FFF2-40B4-BE49-F238E27FC236}">
                <a16:creationId xmlns:a16="http://schemas.microsoft.com/office/drawing/2014/main" id="{E103E178-2153-4E24-8AD9-C16D85D0445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9920" y="0"/>
            <a:ext cx="12072079" cy="65656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306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23D60-A91D-4604-8A01-B4DAF3FF4A17}"/>
              </a:ext>
            </a:extLst>
          </p:cNvPr>
          <p:cNvSpPr>
            <a:spLocks noGrp="1"/>
          </p:cNvSpPr>
          <p:nvPr>
            <p:ph type="title"/>
          </p:nvPr>
        </p:nvSpPr>
        <p:spPr/>
        <p:txBody>
          <a:bodyPr/>
          <a:lstStyle/>
          <a:p>
            <a:endParaRPr lang="en-US"/>
          </a:p>
        </p:txBody>
      </p:sp>
      <p:pic>
        <p:nvPicPr>
          <p:cNvPr id="4098" name="Picture 2" descr="Kinesthetic hallucinations: what is this symptom, its causes and treatment  • Psycology Says">
            <a:extLst>
              <a:ext uri="{FF2B5EF4-FFF2-40B4-BE49-F238E27FC236}">
                <a16:creationId xmlns:a16="http://schemas.microsoft.com/office/drawing/2014/main" id="{1524080C-298E-445E-B720-297C09915CB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6519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E365-A069-454E-89E4-AAACCDB1C023}"/>
              </a:ext>
            </a:extLst>
          </p:cNvPr>
          <p:cNvSpPr>
            <a:spLocks noGrp="1"/>
          </p:cNvSpPr>
          <p:nvPr>
            <p:ph type="title"/>
          </p:nvPr>
        </p:nvSpPr>
        <p:spPr>
          <a:xfrm>
            <a:off x="377687" y="66218"/>
            <a:ext cx="10362030" cy="441999"/>
          </a:xfrm>
        </p:spPr>
        <p:txBody>
          <a:bodyPr/>
          <a:lstStyle/>
          <a:p>
            <a:r>
              <a:rPr lang="en-US" dirty="0"/>
              <a:t>B. Negative or Soft Symptoms</a:t>
            </a:r>
          </a:p>
        </p:txBody>
      </p:sp>
      <p:sp>
        <p:nvSpPr>
          <p:cNvPr id="3" name="Content Placeholder 2">
            <a:extLst>
              <a:ext uri="{FF2B5EF4-FFF2-40B4-BE49-F238E27FC236}">
                <a16:creationId xmlns:a16="http://schemas.microsoft.com/office/drawing/2014/main" id="{2CB80FF1-F15E-44DE-B0BF-15CE5DF2D6A8}"/>
              </a:ext>
            </a:extLst>
          </p:cNvPr>
          <p:cNvSpPr>
            <a:spLocks noGrp="1"/>
          </p:cNvSpPr>
          <p:nvPr>
            <p:ph idx="1"/>
          </p:nvPr>
        </p:nvSpPr>
        <p:spPr>
          <a:xfrm>
            <a:off x="96078" y="508217"/>
            <a:ext cx="11960087" cy="6179509"/>
          </a:xfrm>
        </p:spPr>
        <p:txBody>
          <a:bodyPr>
            <a:noAutofit/>
          </a:bodyPr>
          <a:lstStyle/>
          <a:p>
            <a:pPr marL="457200" indent="-457200" algn="just">
              <a:buFont typeface="+mj-lt"/>
              <a:buAutoNum type="arabicPeriod"/>
            </a:pPr>
            <a:r>
              <a:rPr lang="en-US" sz="2300" b="1" dirty="0">
                <a:solidFill>
                  <a:schemeClr val="tx1"/>
                </a:solidFill>
                <a:highlight>
                  <a:srgbClr val="FFFF00"/>
                </a:highlight>
              </a:rPr>
              <a:t>Alogia: </a:t>
            </a:r>
            <a:r>
              <a:rPr lang="en-US" sz="2300" dirty="0">
                <a:solidFill>
                  <a:schemeClr val="tx1"/>
                </a:solidFill>
              </a:rPr>
              <a:t>Tendency to speak little or to convey little substance of meaning (poverty of content)</a:t>
            </a:r>
          </a:p>
          <a:p>
            <a:pPr marL="457200" indent="-457200" algn="just">
              <a:buFont typeface="+mj-lt"/>
              <a:buAutoNum type="arabicPeriod"/>
            </a:pPr>
            <a:r>
              <a:rPr lang="en-US" sz="2300" b="1" dirty="0">
                <a:solidFill>
                  <a:schemeClr val="tx1"/>
                </a:solidFill>
                <a:highlight>
                  <a:srgbClr val="FFFF00"/>
                </a:highlight>
              </a:rPr>
              <a:t>Anhedonia: </a:t>
            </a:r>
            <a:r>
              <a:rPr lang="en-US" sz="2300" dirty="0">
                <a:solidFill>
                  <a:schemeClr val="tx1"/>
                </a:solidFill>
              </a:rPr>
              <a:t>Feeling no joy or pleasure from life or any activities or relationships</a:t>
            </a:r>
          </a:p>
          <a:p>
            <a:pPr marL="457200" indent="-457200" algn="just">
              <a:buFont typeface="+mj-lt"/>
              <a:buAutoNum type="arabicPeriod"/>
            </a:pPr>
            <a:r>
              <a:rPr lang="en-US" sz="2300" b="1" dirty="0">
                <a:solidFill>
                  <a:schemeClr val="tx1"/>
                </a:solidFill>
                <a:highlight>
                  <a:srgbClr val="FFFF00"/>
                </a:highlight>
              </a:rPr>
              <a:t>Apathy: </a:t>
            </a:r>
            <a:r>
              <a:rPr lang="en-US" sz="2300" dirty="0">
                <a:solidFill>
                  <a:schemeClr val="tx1"/>
                </a:solidFill>
              </a:rPr>
              <a:t>Feelings of indifference toward people, activities, and events</a:t>
            </a:r>
          </a:p>
          <a:p>
            <a:pPr marL="457200" indent="-457200" algn="just">
              <a:buFont typeface="+mj-lt"/>
              <a:buAutoNum type="arabicPeriod"/>
            </a:pPr>
            <a:r>
              <a:rPr lang="en-US" sz="2300" b="1" dirty="0" err="1">
                <a:solidFill>
                  <a:schemeClr val="tx1"/>
                </a:solidFill>
                <a:highlight>
                  <a:srgbClr val="FFFF00"/>
                </a:highlight>
              </a:rPr>
              <a:t>Asociality</a:t>
            </a:r>
            <a:r>
              <a:rPr lang="en-US" sz="2300" b="1" dirty="0">
                <a:solidFill>
                  <a:schemeClr val="tx1"/>
                </a:solidFill>
                <a:highlight>
                  <a:srgbClr val="FFFF00"/>
                </a:highlight>
              </a:rPr>
              <a:t>: </a:t>
            </a:r>
            <a:r>
              <a:rPr lang="en-US" sz="2300" dirty="0">
                <a:solidFill>
                  <a:schemeClr val="tx1"/>
                </a:solidFill>
              </a:rPr>
              <a:t>Social withdrawal, few or no relationships, lack of closeness</a:t>
            </a:r>
          </a:p>
          <a:p>
            <a:pPr marL="457200" indent="-457200" algn="just">
              <a:buFont typeface="+mj-lt"/>
              <a:buAutoNum type="arabicPeriod"/>
            </a:pPr>
            <a:r>
              <a:rPr lang="en-US" b="1" dirty="0">
                <a:solidFill>
                  <a:schemeClr val="tx1"/>
                </a:solidFill>
                <a:highlight>
                  <a:srgbClr val="FFFF00"/>
                </a:highlight>
              </a:rPr>
              <a:t>Blunted affect: </a:t>
            </a:r>
            <a:r>
              <a:rPr lang="en-US" dirty="0">
                <a:solidFill>
                  <a:schemeClr val="tx1"/>
                </a:solidFill>
              </a:rPr>
              <a:t>Restricted range of emotional feeling, tone, or mood</a:t>
            </a:r>
          </a:p>
          <a:p>
            <a:pPr marL="457200" indent="-457200" algn="just">
              <a:buFont typeface="+mj-lt"/>
              <a:buAutoNum type="arabicPeriod"/>
            </a:pPr>
            <a:r>
              <a:rPr lang="en-US" b="1" dirty="0">
                <a:solidFill>
                  <a:schemeClr val="tx1"/>
                </a:solidFill>
                <a:highlight>
                  <a:srgbClr val="FFFF00"/>
                </a:highlight>
              </a:rPr>
              <a:t>Catatonia: </a:t>
            </a:r>
            <a:r>
              <a:rPr lang="en-US" dirty="0">
                <a:solidFill>
                  <a:schemeClr val="tx1"/>
                </a:solidFill>
              </a:rPr>
              <a:t>Psychologically induced immobility occasionally marked by periods of agitation or excitement; the client seems motionless, as if in a trance</a:t>
            </a:r>
          </a:p>
          <a:p>
            <a:pPr marL="457200" indent="-457200" algn="just">
              <a:buFont typeface="+mj-lt"/>
              <a:buAutoNum type="arabicPeriod"/>
            </a:pPr>
            <a:r>
              <a:rPr lang="en-US" b="1" dirty="0">
                <a:solidFill>
                  <a:schemeClr val="tx1"/>
                </a:solidFill>
                <a:highlight>
                  <a:srgbClr val="FFFF00"/>
                </a:highlight>
              </a:rPr>
              <a:t>Flat affect: </a:t>
            </a:r>
            <a:r>
              <a:rPr lang="en-US" dirty="0">
                <a:solidFill>
                  <a:schemeClr val="tx1"/>
                </a:solidFill>
              </a:rPr>
              <a:t>Absence of any facial expression that would indicate emotions or mood</a:t>
            </a:r>
          </a:p>
          <a:p>
            <a:pPr marL="457200" indent="-457200" algn="just">
              <a:buFont typeface="+mj-lt"/>
              <a:buAutoNum type="arabicPeriod"/>
            </a:pPr>
            <a:r>
              <a:rPr lang="en-US" b="1" dirty="0">
                <a:solidFill>
                  <a:schemeClr val="tx1"/>
                </a:solidFill>
                <a:highlight>
                  <a:srgbClr val="FFFF00"/>
                </a:highlight>
              </a:rPr>
              <a:t>Avolition or lack of volition: </a:t>
            </a:r>
            <a:r>
              <a:rPr lang="en-US" dirty="0">
                <a:solidFill>
                  <a:schemeClr val="tx1"/>
                </a:solidFill>
              </a:rPr>
              <a:t>Absence of will, ambition, or drive to take action or accomplish tasks</a:t>
            </a:r>
          </a:p>
          <a:p>
            <a:pPr marL="457200" indent="-457200" algn="just">
              <a:buFont typeface="+mj-lt"/>
              <a:buAutoNum type="arabicPeriod"/>
            </a:pPr>
            <a:r>
              <a:rPr lang="en-US" b="1" dirty="0">
                <a:solidFill>
                  <a:schemeClr val="tx1"/>
                </a:solidFill>
                <a:highlight>
                  <a:srgbClr val="FFFF00"/>
                </a:highlight>
              </a:rPr>
              <a:t>Inattention: </a:t>
            </a:r>
            <a:r>
              <a:rPr lang="en-US" dirty="0">
                <a:solidFill>
                  <a:schemeClr val="tx1"/>
                </a:solidFill>
              </a:rPr>
              <a:t>Inability to concentrate or focus on a topic or activity,  regardless of its importance</a:t>
            </a:r>
          </a:p>
        </p:txBody>
      </p:sp>
    </p:spTree>
    <p:extLst>
      <p:ext uri="{BB962C8B-B14F-4D97-AF65-F5344CB8AC3E}">
        <p14:creationId xmlns:p14="http://schemas.microsoft.com/office/powerpoint/2010/main" val="3898509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39838-F008-4274-9F08-4AC2D757A287}"/>
              </a:ext>
            </a:extLst>
          </p:cNvPr>
          <p:cNvSpPr>
            <a:spLocks noGrp="1"/>
          </p:cNvSpPr>
          <p:nvPr>
            <p:ph type="title"/>
          </p:nvPr>
        </p:nvSpPr>
        <p:spPr/>
        <p:txBody>
          <a:bodyPr/>
          <a:lstStyle/>
          <a:p>
            <a:endParaRPr lang="en-US"/>
          </a:p>
        </p:txBody>
      </p:sp>
      <p:sp>
        <p:nvSpPr>
          <p:cNvPr id="4" name="Text Placeholder 3">
            <a:extLst>
              <a:ext uri="{FF2B5EF4-FFF2-40B4-BE49-F238E27FC236}">
                <a16:creationId xmlns:a16="http://schemas.microsoft.com/office/drawing/2014/main" id="{1EFB1860-3233-4CAA-88BE-2884A5A0ED9B}"/>
              </a:ext>
            </a:extLst>
          </p:cNvPr>
          <p:cNvSpPr>
            <a:spLocks noGrp="1"/>
          </p:cNvSpPr>
          <p:nvPr>
            <p:ph type="body" sz="half" idx="2"/>
          </p:nvPr>
        </p:nvSpPr>
        <p:spPr/>
        <p:txBody>
          <a:bodyPr/>
          <a:lstStyle/>
          <a:p>
            <a:endParaRPr lang="en-US"/>
          </a:p>
        </p:txBody>
      </p:sp>
      <p:pic>
        <p:nvPicPr>
          <p:cNvPr id="1026" name="Picture 2" descr="Catatonia - Wikipedia">
            <a:extLst>
              <a:ext uri="{FF2B5EF4-FFF2-40B4-BE49-F238E27FC236}">
                <a16:creationId xmlns:a16="http://schemas.microsoft.com/office/drawing/2014/main" id="{482FA1FD-B382-4D54-A1A1-3B3D8EEE028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5719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1C100-E357-42C3-8C1F-F2C38D7E08D6}"/>
              </a:ext>
            </a:extLst>
          </p:cNvPr>
          <p:cNvSpPr>
            <a:spLocks noGrp="1"/>
          </p:cNvSpPr>
          <p:nvPr>
            <p:ph type="title"/>
          </p:nvPr>
        </p:nvSpPr>
        <p:spPr>
          <a:xfrm>
            <a:off x="664633" y="134471"/>
            <a:ext cx="10075084" cy="397157"/>
          </a:xfrm>
        </p:spPr>
        <p:txBody>
          <a:bodyPr/>
          <a:lstStyle/>
          <a:p>
            <a:r>
              <a:rPr lang="en-US" sz="2800" dirty="0"/>
              <a:t>DSM-5 DIAGNOSTIC CRITERIA FOR SCHIZOPHRENIA</a:t>
            </a:r>
          </a:p>
        </p:txBody>
      </p:sp>
      <p:sp>
        <p:nvSpPr>
          <p:cNvPr id="3" name="Content Placeholder 2">
            <a:extLst>
              <a:ext uri="{FF2B5EF4-FFF2-40B4-BE49-F238E27FC236}">
                <a16:creationId xmlns:a16="http://schemas.microsoft.com/office/drawing/2014/main" id="{34DF68BA-DE4D-4ADE-BA04-257984808DDF}"/>
              </a:ext>
            </a:extLst>
          </p:cNvPr>
          <p:cNvSpPr>
            <a:spLocks noGrp="1"/>
          </p:cNvSpPr>
          <p:nvPr>
            <p:ph idx="1"/>
          </p:nvPr>
        </p:nvSpPr>
        <p:spPr>
          <a:xfrm>
            <a:off x="515776" y="694662"/>
            <a:ext cx="10797265" cy="5536017"/>
          </a:xfrm>
        </p:spPr>
        <p:txBody>
          <a:bodyPr>
            <a:normAutofit fontScale="92500" lnSpcReduction="10000"/>
          </a:bodyPr>
          <a:lstStyle/>
          <a:p>
            <a:pPr>
              <a:lnSpc>
                <a:spcPct val="160000"/>
              </a:lnSpc>
            </a:pPr>
            <a:r>
              <a:rPr lang="en-US" sz="2400" dirty="0">
                <a:solidFill>
                  <a:schemeClr val="tx1"/>
                </a:solidFill>
              </a:rPr>
              <a:t>Two (or more) of the following, each present for a significant portion of time during a 1-month period (or less if successfully treated). At least one of these must be (1), (2), or (3):</a:t>
            </a:r>
          </a:p>
          <a:p>
            <a:pPr>
              <a:lnSpc>
                <a:spcPct val="160000"/>
              </a:lnSpc>
            </a:pPr>
            <a:r>
              <a:rPr lang="en-US" sz="2400" dirty="0">
                <a:solidFill>
                  <a:schemeClr val="tx1"/>
                </a:solidFill>
              </a:rPr>
              <a:t>1. Delusions</a:t>
            </a:r>
          </a:p>
          <a:p>
            <a:pPr>
              <a:lnSpc>
                <a:spcPct val="160000"/>
              </a:lnSpc>
            </a:pPr>
            <a:r>
              <a:rPr lang="en-US" sz="2400" dirty="0">
                <a:solidFill>
                  <a:schemeClr val="tx1"/>
                </a:solidFill>
              </a:rPr>
              <a:t>2. Hallucinations</a:t>
            </a:r>
          </a:p>
          <a:p>
            <a:pPr>
              <a:lnSpc>
                <a:spcPct val="160000"/>
              </a:lnSpc>
            </a:pPr>
            <a:r>
              <a:rPr lang="en-US" sz="2400" dirty="0">
                <a:solidFill>
                  <a:schemeClr val="tx1"/>
                </a:solidFill>
              </a:rPr>
              <a:t>3. Disorganized speech (e.g., frequent derailment or incoherence)</a:t>
            </a:r>
          </a:p>
          <a:p>
            <a:pPr>
              <a:lnSpc>
                <a:spcPct val="160000"/>
              </a:lnSpc>
            </a:pPr>
            <a:r>
              <a:rPr lang="en-US" sz="2400" dirty="0">
                <a:solidFill>
                  <a:schemeClr val="tx1"/>
                </a:solidFill>
              </a:rPr>
              <a:t>4. Grossly disorganized or catatonic behavior</a:t>
            </a:r>
          </a:p>
          <a:p>
            <a:pPr>
              <a:lnSpc>
                <a:spcPct val="160000"/>
              </a:lnSpc>
            </a:pPr>
            <a:r>
              <a:rPr lang="en-US" sz="2400" dirty="0">
                <a:solidFill>
                  <a:schemeClr val="tx1"/>
                </a:solidFill>
              </a:rPr>
              <a:t>5. Negative symptoms (i.e., diminished emotional or avolition)</a:t>
            </a:r>
          </a:p>
        </p:txBody>
      </p:sp>
    </p:spTree>
    <p:extLst>
      <p:ext uri="{BB962C8B-B14F-4D97-AF65-F5344CB8AC3E}">
        <p14:creationId xmlns:p14="http://schemas.microsoft.com/office/powerpoint/2010/main" val="1717164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E1E483-EE43-4572-8B53-1925AB6D25F3}"/>
              </a:ext>
            </a:extLst>
          </p:cNvPr>
          <p:cNvSpPr>
            <a:spLocks noGrp="1"/>
          </p:cNvSpPr>
          <p:nvPr>
            <p:ph idx="1"/>
          </p:nvPr>
        </p:nvSpPr>
        <p:spPr>
          <a:xfrm>
            <a:off x="308344" y="194931"/>
            <a:ext cx="11483997" cy="5769934"/>
          </a:xfrm>
        </p:spPr>
        <p:txBody>
          <a:bodyPr>
            <a:normAutofit/>
          </a:bodyPr>
          <a:lstStyle/>
          <a:p>
            <a:pPr algn="just">
              <a:lnSpc>
                <a:spcPct val="150000"/>
              </a:lnSpc>
            </a:pPr>
            <a:r>
              <a:rPr lang="en-US" sz="2400" dirty="0">
                <a:solidFill>
                  <a:schemeClr val="tx1"/>
                </a:solidFill>
              </a:rPr>
              <a:t>B. For a significant portion of the time since the onset of the disturbance, level of functioning in one or more major areas</a:t>
            </a:r>
          </a:p>
          <a:p>
            <a:pPr algn="just">
              <a:lnSpc>
                <a:spcPct val="150000"/>
              </a:lnSpc>
            </a:pPr>
            <a:r>
              <a:rPr lang="en-US" sz="2400" dirty="0">
                <a:solidFill>
                  <a:schemeClr val="tx1"/>
                </a:solidFill>
              </a:rPr>
              <a:t>C. Continuous signs of the disturbance persist for at least 6 months.</a:t>
            </a:r>
          </a:p>
          <a:p>
            <a:pPr algn="just">
              <a:lnSpc>
                <a:spcPct val="150000"/>
              </a:lnSpc>
            </a:pPr>
            <a:r>
              <a:rPr lang="en-US" sz="2400" dirty="0">
                <a:solidFill>
                  <a:schemeClr val="tx1"/>
                </a:solidFill>
              </a:rPr>
              <a:t>D. Schizoaffective disorder and depressive or bipolar disorder with psychotic features have been ruled out because either (1) no major depressive or manic episodes have occurred concurrently with the active-phase symptoms or (2) if mood episodes have occurred during active-phase symptoms, they have been present for a minority of the total duration of the active and residual periods of the illness.</a:t>
            </a:r>
          </a:p>
        </p:txBody>
      </p:sp>
    </p:spTree>
    <p:extLst>
      <p:ext uri="{BB962C8B-B14F-4D97-AF65-F5344CB8AC3E}">
        <p14:creationId xmlns:p14="http://schemas.microsoft.com/office/powerpoint/2010/main" val="1253022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F0CD11-25E9-495C-8040-4503B8653FF6}"/>
              </a:ext>
            </a:extLst>
          </p:cNvPr>
          <p:cNvSpPr>
            <a:spLocks noGrp="1"/>
          </p:cNvSpPr>
          <p:nvPr>
            <p:ph idx="1"/>
          </p:nvPr>
        </p:nvSpPr>
        <p:spPr>
          <a:xfrm>
            <a:off x="483879" y="343787"/>
            <a:ext cx="10999283" cy="5780566"/>
          </a:xfrm>
        </p:spPr>
        <p:txBody>
          <a:bodyPr>
            <a:normAutofit/>
          </a:bodyPr>
          <a:lstStyle/>
          <a:p>
            <a:pPr algn="just">
              <a:lnSpc>
                <a:spcPct val="150000"/>
              </a:lnSpc>
            </a:pPr>
            <a:r>
              <a:rPr lang="en-US" sz="2400" dirty="0">
                <a:solidFill>
                  <a:schemeClr val="tx1"/>
                </a:solidFill>
              </a:rPr>
              <a:t>E. The disturbance is not attributable to the physiological effects of a substance (e.g., a drug of abuse, a medication) or another medical condition.</a:t>
            </a:r>
          </a:p>
          <a:p>
            <a:pPr algn="just">
              <a:lnSpc>
                <a:spcPct val="150000"/>
              </a:lnSpc>
            </a:pPr>
            <a:r>
              <a:rPr lang="en-US" sz="2400" dirty="0">
                <a:solidFill>
                  <a:schemeClr val="tx1"/>
                </a:solidFill>
              </a:rPr>
              <a:t>F. If there is a history of autism spectrum disorder or a communication disorder of childhood onset, the additional diagnosis of schizophrenia is made only if prominent delusions or hallucinations, in addition to the other required symptoms of schizophrenia, are also present for at least 1 month (or less if successfully treated).</a:t>
            </a:r>
          </a:p>
        </p:txBody>
      </p:sp>
    </p:spTree>
    <p:extLst>
      <p:ext uri="{BB962C8B-B14F-4D97-AF65-F5344CB8AC3E}">
        <p14:creationId xmlns:p14="http://schemas.microsoft.com/office/powerpoint/2010/main" val="4032304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434BD-C93B-4149-9DC7-44011A7A73AD}"/>
              </a:ext>
            </a:extLst>
          </p:cNvPr>
          <p:cNvSpPr>
            <a:spLocks noGrp="1"/>
          </p:cNvSpPr>
          <p:nvPr>
            <p:ph type="title"/>
          </p:nvPr>
        </p:nvSpPr>
        <p:spPr>
          <a:xfrm>
            <a:off x="664633" y="178179"/>
            <a:ext cx="10075084" cy="501633"/>
          </a:xfrm>
        </p:spPr>
        <p:txBody>
          <a:bodyPr/>
          <a:lstStyle/>
          <a:p>
            <a:r>
              <a:rPr lang="en-US" sz="2400" b="1" dirty="0"/>
              <a:t>CLINICAL COURSE</a:t>
            </a:r>
          </a:p>
        </p:txBody>
      </p:sp>
      <p:sp>
        <p:nvSpPr>
          <p:cNvPr id="5" name="Title 1">
            <a:extLst>
              <a:ext uri="{FF2B5EF4-FFF2-40B4-BE49-F238E27FC236}">
                <a16:creationId xmlns:a16="http://schemas.microsoft.com/office/drawing/2014/main" id="{A5FB8F77-82F3-4BDF-AF33-44AD72ECA491}"/>
              </a:ext>
            </a:extLst>
          </p:cNvPr>
          <p:cNvSpPr txBox="1">
            <a:spLocks/>
          </p:cNvSpPr>
          <p:nvPr/>
        </p:nvSpPr>
        <p:spPr>
          <a:xfrm>
            <a:off x="829802" y="899636"/>
            <a:ext cx="1967948" cy="50163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chorCtr="0">
            <a:noAutofit/>
          </a:bodyPr>
          <a:lstStyle>
            <a:lvl1pPr algn="l" defTabSz="914400" rtl="0" eaLnBrk="1" latinLnBrk="0" hangingPunct="1">
              <a:spcBef>
                <a:spcPct val="0"/>
              </a:spcBef>
              <a:buNone/>
              <a:defRPr sz="3600" b="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2800" b="1" dirty="0" err="1"/>
              <a:t>A.Onset</a:t>
            </a:r>
            <a:endParaRPr lang="en-US" sz="2800" b="1" dirty="0"/>
          </a:p>
        </p:txBody>
      </p:sp>
      <p:sp>
        <p:nvSpPr>
          <p:cNvPr id="7" name="TextBox 6">
            <a:extLst>
              <a:ext uri="{FF2B5EF4-FFF2-40B4-BE49-F238E27FC236}">
                <a16:creationId xmlns:a16="http://schemas.microsoft.com/office/drawing/2014/main" id="{9449CF3F-FD22-442D-8D17-07DC57ACD48B}"/>
              </a:ext>
            </a:extLst>
          </p:cNvPr>
          <p:cNvSpPr txBox="1"/>
          <p:nvPr/>
        </p:nvSpPr>
        <p:spPr>
          <a:xfrm>
            <a:off x="178904" y="1519706"/>
            <a:ext cx="11837505" cy="1421799"/>
          </a:xfrm>
          <a:prstGeom prst="rect">
            <a:avLst/>
          </a:prstGeom>
          <a:noFill/>
        </p:spPr>
        <p:txBody>
          <a:bodyPr wrap="square">
            <a:spAutoFit/>
          </a:bodyPr>
          <a:lstStyle/>
          <a:p>
            <a:pPr algn="just">
              <a:lnSpc>
                <a:spcPct val="150000"/>
              </a:lnSpc>
            </a:pPr>
            <a:r>
              <a:rPr lang="en-US" sz="2000" dirty="0"/>
              <a:t>Onset may be abrupt or insidious, but most clients slowly and gradually develop signs and symptoms such as social withdrawal, unusual behavior, loss of interest in school or at work, and neglected hygiene.</a:t>
            </a:r>
          </a:p>
        </p:txBody>
      </p:sp>
      <p:sp>
        <p:nvSpPr>
          <p:cNvPr id="11" name="TextBox 10">
            <a:extLst>
              <a:ext uri="{FF2B5EF4-FFF2-40B4-BE49-F238E27FC236}">
                <a16:creationId xmlns:a16="http://schemas.microsoft.com/office/drawing/2014/main" id="{788F742B-C8F7-426B-8F16-DDFD9B540A3C}"/>
              </a:ext>
            </a:extLst>
          </p:cNvPr>
          <p:cNvSpPr txBox="1"/>
          <p:nvPr/>
        </p:nvSpPr>
        <p:spPr>
          <a:xfrm>
            <a:off x="178904" y="3381153"/>
            <a:ext cx="11837505" cy="960135"/>
          </a:xfrm>
          <a:prstGeom prst="rect">
            <a:avLst/>
          </a:prstGeom>
          <a:noFill/>
        </p:spPr>
        <p:txBody>
          <a:bodyPr wrap="square">
            <a:spAutoFit/>
          </a:bodyPr>
          <a:lstStyle/>
          <a:p>
            <a:pPr>
              <a:lnSpc>
                <a:spcPct val="150000"/>
              </a:lnSpc>
            </a:pPr>
            <a:r>
              <a:rPr lang="en-US" sz="2000" dirty="0"/>
              <a:t>schizophrenia is usually made when the person begins to display more actively positive symptoms of delusions, hallucinations, and disordered thinking (psychosis).</a:t>
            </a:r>
          </a:p>
        </p:txBody>
      </p:sp>
      <p:sp>
        <p:nvSpPr>
          <p:cNvPr id="13" name="TextBox 12">
            <a:extLst>
              <a:ext uri="{FF2B5EF4-FFF2-40B4-BE49-F238E27FC236}">
                <a16:creationId xmlns:a16="http://schemas.microsoft.com/office/drawing/2014/main" id="{5CCDE142-5BDB-42A2-AFB2-32CBC0CB9A35}"/>
              </a:ext>
            </a:extLst>
          </p:cNvPr>
          <p:cNvSpPr txBox="1"/>
          <p:nvPr/>
        </p:nvSpPr>
        <p:spPr>
          <a:xfrm>
            <a:off x="93842" y="4578161"/>
            <a:ext cx="11734800" cy="960135"/>
          </a:xfrm>
          <a:prstGeom prst="rect">
            <a:avLst/>
          </a:prstGeom>
          <a:noFill/>
        </p:spPr>
        <p:txBody>
          <a:bodyPr wrap="square">
            <a:spAutoFit/>
          </a:bodyPr>
          <a:lstStyle/>
          <a:p>
            <a:pPr algn="just">
              <a:lnSpc>
                <a:spcPct val="150000"/>
              </a:lnSpc>
            </a:pPr>
            <a:r>
              <a:rPr lang="en-US" sz="2000" dirty="0"/>
              <a:t>Younger clients display a poorer premorbid adjustment, more prominent negative signs, and greater cognitive impairment than do older clients. </a:t>
            </a:r>
          </a:p>
        </p:txBody>
      </p:sp>
    </p:spTree>
    <p:extLst>
      <p:ext uri="{BB962C8B-B14F-4D97-AF65-F5344CB8AC3E}">
        <p14:creationId xmlns:p14="http://schemas.microsoft.com/office/powerpoint/2010/main" val="862482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C9B94C-3E86-4FFA-A370-0E7D900CE668}"/>
              </a:ext>
            </a:extLst>
          </p:cNvPr>
          <p:cNvSpPr>
            <a:spLocks noGrp="1"/>
          </p:cNvSpPr>
          <p:nvPr>
            <p:ph idx="1"/>
          </p:nvPr>
        </p:nvSpPr>
        <p:spPr>
          <a:xfrm>
            <a:off x="-29818" y="1474306"/>
            <a:ext cx="12066104" cy="3167268"/>
          </a:xfrm>
        </p:spPr>
        <p:txBody>
          <a:bodyPr>
            <a:normAutofit/>
          </a:bodyPr>
          <a:lstStyle/>
          <a:p>
            <a:pPr algn="just">
              <a:lnSpc>
                <a:spcPct val="150000"/>
              </a:lnSpc>
            </a:pPr>
            <a:r>
              <a:rPr lang="en-US" sz="2400" dirty="0">
                <a:solidFill>
                  <a:schemeClr val="tx1"/>
                </a:solidFill>
              </a:rPr>
              <a:t>    In the years immediately after the onset of psychotic symptoms, two typical clinical patterns emerge. In one pattern, the client experiences ongoing psychosis and never fully recovers, though symptoms may shift in severity over time. In another pattern, the client experiences episodes of psychotic symptoms that alternate with episodes of relatively complete recovery from the psychosis.</a:t>
            </a:r>
          </a:p>
        </p:txBody>
      </p:sp>
      <p:sp>
        <p:nvSpPr>
          <p:cNvPr id="5" name="Title 1">
            <a:extLst>
              <a:ext uri="{FF2B5EF4-FFF2-40B4-BE49-F238E27FC236}">
                <a16:creationId xmlns:a16="http://schemas.microsoft.com/office/drawing/2014/main" id="{FBE79D01-FCCD-4B9A-A92D-2512D4FA0466}"/>
              </a:ext>
            </a:extLst>
          </p:cNvPr>
          <p:cNvSpPr txBox="1">
            <a:spLocks/>
          </p:cNvSpPr>
          <p:nvPr/>
        </p:nvSpPr>
        <p:spPr>
          <a:xfrm>
            <a:off x="795129" y="225880"/>
            <a:ext cx="5068957" cy="50163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chorCtr="0">
            <a:noAutofit/>
          </a:bodyPr>
          <a:lstStyle>
            <a:lvl1pPr algn="l" defTabSz="914400" rtl="0" eaLnBrk="1" latinLnBrk="0" hangingPunct="1">
              <a:spcBef>
                <a:spcPct val="0"/>
              </a:spcBef>
              <a:buNone/>
              <a:defRPr sz="3600" b="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2800" b="1" dirty="0"/>
              <a:t>B. Immediate-Term Course</a:t>
            </a:r>
          </a:p>
        </p:txBody>
      </p:sp>
    </p:spTree>
    <p:extLst>
      <p:ext uri="{BB962C8B-B14F-4D97-AF65-F5344CB8AC3E}">
        <p14:creationId xmlns:p14="http://schemas.microsoft.com/office/powerpoint/2010/main" val="1933098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109A3D-DEAD-4838-BFE4-A11DC0C59B01}"/>
              </a:ext>
            </a:extLst>
          </p:cNvPr>
          <p:cNvSpPr>
            <a:spLocks noGrp="1"/>
          </p:cNvSpPr>
          <p:nvPr>
            <p:ph idx="1"/>
          </p:nvPr>
        </p:nvSpPr>
        <p:spPr>
          <a:xfrm>
            <a:off x="117981" y="937592"/>
            <a:ext cx="11968002" cy="5393634"/>
          </a:xfrm>
        </p:spPr>
        <p:txBody>
          <a:bodyPr>
            <a:normAutofit/>
          </a:bodyPr>
          <a:lstStyle/>
          <a:p>
            <a:pPr algn="just">
              <a:lnSpc>
                <a:spcPct val="150000"/>
              </a:lnSpc>
            </a:pPr>
            <a:r>
              <a:rPr lang="en-US" sz="2400" dirty="0">
                <a:solidFill>
                  <a:schemeClr val="tx1"/>
                </a:solidFill>
              </a:rPr>
              <a:t>The intensity of psychosis tends to diminish with age.</a:t>
            </a:r>
          </a:p>
          <a:p>
            <a:pPr algn="just">
              <a:lnSpc>
                <a:spcPct val="150000"/>
              </a:lnSpc>
            </a:pPr>
            <a:r>
              <a:rPr lang="en-US" sz="2400" dirty="0">
                <a:solidFill>
                  <a:schemeClr val="tx1"/>
                </a:solidFill>
              </a:rPr>
              <a:t>Many clients with </a:t>
            </a:r>
            <a:r>
              <a:rPr lang="en-US" sz="2400" dirty="0" err="1">
                <a:solidFill>
                  <a:schemeClr val="tx1"/>
                </a:solidFill>
              </a:rPr>
              <a:t>longterm</a:t>
            </a:r>
            <a:r>
              <a:rPr lang="en-US" sz="2400" dirty="0">
                <a:solidFill>
                  <a:schemeClr val="tx1"/>
                </a:solidFill>
              </a:rPr>
              <a:t> impairment regain some degree of social and occupational functioning.</a:t>
            </a:r>
          </a:p>
          <a:p>
            <a:pPr algn="just">
              <a:lnSpc>
                <a:spcPct val="150000"/>
              </a:lnSpc>
            </a:pPr>
            <a:r>
              <a:rPr lang="en-US" sz="2400" dirty="0">
                <a:solidFill>
                  <a:schemeClr val="tx1"/>
                </a:solidFill>
              </a:rPr>
              <a:t>Over time, the disease becomes less disruptive to the person’s life and easier to manage but rarely can the client overcome the effects of many years of dysfunction. In later life, these clients may live independently or in a structured family-type setting and may succeed at jobs with stable expectations and a supportive work environment.</a:t>
            </a:r>
          </a:p>
        </p:txBody>
      </p:sp>
      <p:sp>
        <p:nvSpPr>
          <p:cNvPr id="5" name="Title 1">
            <a:extLst>
              <a:ext uri="{FF2B5EF4-FFF2-40B4-BE49-F238E27FC236}">
                <a16:creationId xmlns:a16="http://schemas.microsoft.com/office/drawing/2014/main" id="{9C34D901-9876-4820-8FA7-9974FF6581C0}"/>
              </a:ext>
            </a:extLst>
          </p:cNvPr>
          <p:cNvSpPr txBox="1">
            <a:spLocks/>
          </p:cNvSpPr>
          <p:nvPr/>
        </p:nvSpPr>
        <p:spPr>
          <a:xfrm>
            <a:off x="795129" y="225880"/>
            <a:ext cx="5059019" cy="50163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chorCtr="0">
            <a:noAutofit/>
          </a:bodyPr>
          <a:lstStyle>
            <a:lvl1pPr algn="l" defTabSz="914400" rtl="0" eaLnBrk="1" latinLnBrk="0" hangingPunct="1">
              <a:spcBef>
                <a:spcPct val="0"/>
              </a:spcBef>
              <a:buNone/>
              <a:defRPr sz="3600" b="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2800" b="1" dirty="0"/>
              <a:t>C. Long-Term Course</a:t>
            </a:r>
          </a:p>
        </p:txBody>
      </p:sp>
    </p:spTree>
    <p:extLst>
      <p:ext uri="{BB962C8B-B14F-4D97-AF65-F5344CB8AC3E}">
        <p14:creationId xmlns:p14="http://schemas.microsoft.com/office/powerpoint/2010/main" val="1672361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CAE7E-29CC-4989-B581-7B17A809FF66}"/>
              </a:ext>
            </a:extLst>
          </p:cNvPr>
          <p:cNvSpPr>
            <a:spLocks noGrp="1"/>
          </p:cNvSpPr>
          <p:nvPr>
            <p:ph type="title"/>
          </p:nvPr>
        </p:nvSpPr>
        <p:spPr>
          <a:xfrm>
            <a:off x="0" y="1"/>
            <a:ext cx="9817768" cy="6673515"/>
          </a:xfrm>
        </p:spPr>
        <p:txBody>
          <a:bodyPr/>
          <a:lstStyle/>
          <a:p>
            <a:pPr algn="just">
              <a:lnSpc>
                <a:spcPct val="150000"/>
              </a:lnSpc>
            </a:pPr>
            <a:r>
              <a:rPr lang="en-US" sz="3200" b="1" dirty="0">
                <a:solidFill>
                  <a:schemeClr val="tx1"/>
                </a:solidFill>
              </a:rPr>
              <a:t>Schizophrenia causes distorted and bizarre thoughts, perceptions, emotions,</a:t>
            </a:r>
            <a:br>
              <a:rPr lang="en-US" sz="3200" b="1" dirty="0">
                <a:solidFill>
                  <a:schemeClr val="tx1"/>
                </a:solidFill>
              </a:rPr>
            </a:br>
            <a:r>
              <a:rPr lang="en-US" sz="3200" b="1" dirty="0">
                <a:solidFill>
                  <a:schemeClr val="tx1"/>
                </a:solidFill>
              </a:rPr>
              <a:t>movements, and behavior. It cannot be defined as a single illness; rather,</a:t>
            </a:r>
            <a:br>
              <a:rPr lang="en-US" sz="3200" b="1" dirty="0">
                <a:solidFill>
                  <a:schemeClr val="tx1"/>
                </a:solidFill>
              </a:rPr>
            </a:br>
            <a:r>
              <a:rPr lang="en-US" b="1" dirty="0">
                <a:solidFill>
                  <a:srgbClr val="FF0000"/>
                </a:solidFill>
                <a:highlight>
                  <a:srgbClr val="FFFF00"/>
                </a:highlight>
              </a:rPr>
              <a:t>schizophrenia</a:t>
            </a:r>
            <a:r>
              <a:rPr lang="en-US" sz="3200" b="1" dirty="0">
                <a:solidFill>
                  <a:schemeClr val="tx1"/>
                </a:solidFill>
              </a:rPr>
              <a:t> is thought of as a syndrome or as a disease process with many</a:t>
            </a:r>
            <a:br>
              <a:rPr lang="en-US" sz="3200" b="1" dirty="0">
                <a:solidFill>
                  <a:schemeClr val="tx1"/>
                </a:solidFill>
              </a:rPr>
            </a:br>
            <a:r>
              <a:rPr lang="en-US" sz="3200" b="1" dirty="0">
                <a:solidFill>
                  <a:schemeClr val="tx1"/>
                </a:solidFill>
              </a:rPr>
              <a:t>different varieties and symptoms, much like the varieties of cancer.</a:t>
            </a:r>
          </a:p>
        </p:txBody>
      </p:sp>
      <p:pic>
        <p:nvPicPr>
          <p:cNvPr id="5" name="Picture 4">
            <a:extLst>
              <a:ext uri="{FF2B5EF4-FFF2-40B4-BE49-F238E27FC236}">
                <a16:creationId xmlns:a16="http://schemas.microsoft.com/office/drawing/2014/main" id="{66E72807-F46F-4BE2-A3CC-B50A6BCCEB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0063" y="1"/>
            <a:ext cx="2261935" cy="6857999"/>
          </a:xfrm>
          <a:prstGeom prst="rect">
            <a:avLst/>
          </a:prstGeom>
        </p:spPr>
      </p:pic>
    </p:spTree>
    <p:extLst>
      <p:ext uri="{BB962C8B-B14F-4D97-AF65-F5344CB8AC3E}">
        <p14:creationId xmlns:p14="http://schemas.microsoft.com/office/powerpoint/2010/main" val="33857725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6D6B0-9040-422D-A872-9553D2F15AEC}"/>
              </a:ext>
            </a:extLst>
          </p:cNvPr>
          <p:cNvSpPr>
            <a:spLocks noGrp="1"/>
          </p:cNvSpPr>
          <p:nvPr>
            <p:ph type="title"/>
          </p:nvPr>
        </p:nvSpPr>
        <p:spPr>
          <a:xfrm>
            <a:off x="664633" y="204045"/>
            <a:ext cx="10075084" cy="441999"/>
          </a:xfrm>
        </p:spPr>
        <p:txBody>
          <a:bodyPr/>
          <a:lstStyle/>
          <a:p>
            <a:r>
              <a:rPr lang="en-US" sz="2800" b="1" dirty="0"/>
              <a:t>RELATED DISORDERS</a:t>
            </a:r>
          </a:p>
        </p:txBody>
      </p:sp>
      <p:sp>
        <p:nvSpPr>
          <p:cNvPr id="3" name="Content Placeholder 2">
            <a:extLst>
              <a:ext uri="{FF2B5EF4-FFF2-40B4-BE49-F238E27FC236}">
                <a16:creationId xmlns:a16="http://schemas.microsoft.com/office/drawing/2014/main" id="{E0E30FE2-A1E8-4599-800E-719C441DEE5A}"/>
              </a:ext>
            </a:extLst>
          </p:cNvPr>
          <p:cNvSpPr>
            <a:spLocks noGrp="1"/>
          </p:cNvSpPr>
          <p:nvPr>
            <p:ph idx="1"/>
          </p:nvPr>
        </p:nvSpPr>
        <p:spPr>
          <a:xfrm>
            <a:off x="178903" y="646044"/>
            <a:ext cx="11738113" cy="5923720"/>
          </a:xfrm>
        </p:spPr>
        <p:txBody>
          <a:bodyPr>
            <a:normAutofit lnSpcReduction="10000"/>
          </a:bodyPr>
          <a:lstStyle/>
          <a:p>
            <a:pPr marL="514350" indent="-514350" algn="just">
              <a:lnSpc>
                <a:spcPct val="150000"/>
              </a:lnSpc>
              <a:buFont typeface="+mj-lt"/>
              <a:buAutoNum type="romanUcPeriod"/>
            </a:pPr>
            <a:r>
              <a:rPr lang="en-US" sz="2400" b="1" dirty="0" err="1">
                <a:solidFill>
                  <a:schemeClr val="tx1"/>
                </a:solidFill>
                <a:highlight>
                  <a:srgbClr val="FFFF00"/>
                </a:highlight>
              </a:rPr>
              <a:t>Schizophreniformdisorder</a:t>
            </a:r>
            <a:r>
              <a:rPr lang="en-US" sz="2400" b="1" dirty="0">
                <a:solidFill>
                  <a:schemeClr val="tx1"/>
                </a:solidFill>
                <a:highlight>
                  <a:srgbClr val="FFFF00"/>
                </a:highlight>
              </a:rPr>
              <a:t>: </a:t>
            </a:r>
            <a:r>
              <a:rPr lang="en-US" sz="2400" dirty="0">
                <a:solidFill>
                  <a:schemeClr val="tx1"/>
                </a:solidFill>
              </a:rPr>
              <a:t>The client exhibits an acute, reactive psychosis for less than the 6 months necessary to meet the diagnostic criteria for schizophrenia. If symptoms persist over 6 months, the diagnosis is changed to schizophrenia. Social or occupational functioning may or may not be impaired.</a:t>
            </a:r>
          </a:p>
          <a:p>
            <a:pPr marL="514350" indent="-514350" algn="just">
              <a:lnSpc>
                <a:spcPct val="150000"/>
              </a:lnSpc>
              <a:buFont typeface="+mj-lt"/>
              <a:buAutoNum type="romanUcPeriod"/>
            </a:pPr>
            <a:r>
              <a:rPr lang="en-US" sz="2400" b="1" dirty="0">
                <a:solidFill>
                  <a:schemeClr val="tx1"/>
                </a:solidFill>
                <a:highlight>
                  <a:srgbClr val="FFFF00"/>
                </a:highlight>
              </a:rPr>
              <a:t>Catatonia: </a:t>
            </a:r>
            <a:r>
              <a:rPr lang="en-US" sz="2400" dirty="0">
                <a:solidFill>
                  <a:schemeClr val="tx1"/>
                </a:solidFill>
              </a:rPr>
              <a:t>Catatonia is characterized by marked psychomotor disturbance, either excessive motor activity or virtual immobility and motionlessness. Motor immobility may include catalepsy (waxy flexibility) or stupor. Excessive motor activity is apparently purposeless and not influenced by external stimuli. Other behaviors include extreme negativism, mutism, peculiar movements, echolalia, or echopraxia. Catatonia can occur with schizophrenia, mood disorders, or other psychotic disorders.</a:t>
            </a:r>
          </a:p>
        </p:txBody>
      </p:sp>
    </p:spTree>
    <p:extLst>
      <p:ext uri="{BB962C8B-B14F-4D97-AF65-F5344CB8AC3E}">
        <p14:creationId xmlns:p14="http://schemas.microsoft.com/office/powerpoint/2010/main" val="39471436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38B809-84EE-4726-813E-41A4A595C122}"/>
              </a:ext>
            </a:extLst>
          </p:cNvPr>
          <p:cNvSpPr>
            <a:spLocks noGrp="1"/>
          </p:cNvSpPr>
          <p:nvPr>
            <p:ph idx="1"/>
          </p:nvPr>
        </p:nvSpPr>
        <p:spPr>
          <a:xfrm>
            <a:off x="89452" y="129209"/>
            <a:ext cx="11738113" cy="5996955"/>
          </a:xfrm>
        </p:spPr>
        <p:txBody>
          <a:bodyPr>
            <a:normAutofit/>
          </a:bodyPr>
          <a:lstStyle/>
          <a:p>
            <a:pPr marL="514350" indent="-514350" algn="just">
              <a:lnSpc>
                <a:spcPct val="150000"/>
              </a:lnSpc>
              <a:buFont typeface="+mj-lt"/>
              <a:buAutoNum type="romanUcPeriod" startAt="3"/>
            </a:pPr>
            <a:r>
              <a:rPr lang="en-US" sz="2400" b="1" dirty="0">
                <a:solidFill>
                  <a:schemeClr val="tx1"/>
                </a:solidFill>
                <a:highlight>
                  <a:srgbClr val="FFFF00"/>
                </a:highlight>
              </a:rPr>
              <a:t>Delusional disorder: </a:t>
            </a:r>
            <a:r>
              <a:rPr lang="en-US" sz="2400" dirty="0">
                <a:solidFill>
                  <a:schemeClr val="tx1"/>
                </a:solidFill>
              </a:rPr>
              <a:t>The client has one or more </a:t>
            </a:r>
            <a:r>
              <a:rPr lang="en-US" sz="2400" dirty="0" err="1">
                <a:solidFill>
                  <a:schemeClr val="tx1"/>
                </a:solidFill>
              </a:rPr>
              <a:t>nonbizarre</a:t>
            </a:r>
            <a:r>
              <a:rPr lang="en-US" sz="2400" dirty="0">
                <a:solidFill>
                  <a:schemeClr val="tx1"/>
                </a:solidFill>
              </a:rPr>
              <a:t> delusions— that is, the focus of the delusion is believable. The delusion may be persecutory, </a:t>
            </a:r>
            <a:r>
              <a:rPr lang="en-US" sz="2400" dirty="0" err="1">
                <a:solidFill>
                  <a:schemeClr val="tx1"/>
                </a:solidFill>
              </a:rPr>
              <a:t>erotomanic</a:t>
            </a:r>
            <a:r>
              <a:rPr lang="en-US" sz="2400" dirty="0">
                <a:solidFill>
                  <a:schemeClr val="tx1"/>
                </a:solidFill>
              </a:rPr>
              <a:t>, grandiose, jealous, or somatic in content. Psychosocial functioning is not markedly impaired, and behavior is not obviously odd or bizarre.</a:t>
            </a:r>
          </a:p>
          <a:p>
            <a:pPr marL="514350" indent="-514350" algn="just">
              <a:lnSpc>
                <a:spcPct val="150000"/>
              </a:lnSpc>
              <a:buFont typeface="+mj-lt"/>
              <a:buAutoNum type="romanUcPeriod" startAt="4"/>
            </a:pPr>
            <a:r>
              <a:rPr lang="en-US" sz="2400" b="1" dirty="0">
                <a:solidFill>
                  <a:schemeClr val="tx1"/>
                </a:solidFill>
                <a:highlight>
                  <a:srgbClr val="FFFF00"/>
                </a:highlight>
              </a:rPr>
              <a:t>Brief psychotic disorder: </a:t>
            </a:r>
            <a:r>
              <a:rPr lang="en-US" sz="2400" dirty="0">
                <a:solidFill>
                  <a:schemeClr val="tx1"/>
                </a:solidFill>
              </a:rPr>
              <a:t>The client experiences the sudden onset of at least one psychotic symptom, such as delusions, hallucinations, or disorganized speech or behavior, which lasts from 1 day to 1 month. The episode may or may not have an identifiable stressor or may follow childbirth.</a:t>
            </a:r>
          </a:p>
        </p:txBody>
      </p:sp>
    </p:spTree>
    <p:extLst>
      <p:ext uri="{BB962C8B-B14F-4D97-AF65-F5344CB8AC3E}">
        <p14:creationId xmlns:p14="http://schemas.microsoft.com/office/powerpoint/2010/main" val="29846109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42E3B1-F643-4CA7-A1F0-CD05980102F7}"/>
              </a:ext>
            </a:extLst>
          </p:cNvPr>
          <p:cNvSpPr>
            <a:spLocks noGrp="1"/>
          </p:cNvSpPr>
          <p:nvPr>
            <p:ph idx="1"/>
          </p:nvPr>
        </p:nvSpPr>
        <p:spPr>
          <a:xfrm>
            <a:off x="117981" y="82827"/>
            <a:ext cx="10815062" cy="5731564"/>
          </a:xfrm>
        </p:spPr>
        <p:txBody>
          <a:bodyPr>
            <a:normAutofit/>
          </a:bodyPr>
          <a:lstStyle/>
          <a:p>
            <a:pPr marL="514350" indent="-514350" algn="just">
              <a:lnSpc>
                <a:spcPct val="150000"/>
              </a:lnSpc>
              <a:buFont typeface="+mj-lt"/>
              <a:buAutoNum type="romanUcPeriod" startAt="5"/>
            </a:pPr>
            <a:r>
              <a:rPr lang="en-US" sz="2400" b="1" dirty="0">
                <a:solidFill>
                  <a:schemeClr val="tx1"/>
                </a:solidFill>
                <a:highlight>
                  <a:srgbClr val="FFFF00"/>
                </a:highlight>
              </a:rPr>
              <a:t>Shared psychotic disorder (folie à deux): </a:t>
            </a:r>
            <a:r>
              <a:rPr lang="en-US" sz="2400" dirty="0">
                <a:solidFill>
                  <a:schemeClr val="tx1"/>
                </a:solidFill>
              </a:rPr>
              <a:t>Two people share a similar delusion. The person with this diagnosis develops this delusion in the context of a close relationship with someone who has psychotic delusions, most commonly siblings, parent and child, or husband and wife</a:t>
            </a:r>
          </a:p>
          <a:p>
            <a:pPr marL="514350" indent="-514350" algn="just">
              <a:lnSpc>
                <a:spcPct val="150000"/>
              </a:lnSpc>
              <a:buFont typeface="+mj-lt"/>
              <a:buAutoNum type="romanUcPeriod" startAt="6"/>
            </a:pPr>
            <a:r>
              <a:rPr lang="en-US" sz="2400" b="1" dirty="0">
                <a:solidFill>
                  <a:schemeClr val="tx1"/>
                </a:solidFill>
                <a:highlight>
                  <a:srgbClr val="FFFF00"/>
                </a:highlight>
              </a:rPr>
              <a:t>Schizotypal personality disorder: </a:t>
            </a:r>
            <a:r>
              <a:rPr lang="en-US" sz="2400" dirty="0">
                <a:solidFill>
                  <a:schemeClr val="tx1"/>
                </a:solidFill>
              </a:rPr>
              <a:t>This involves odd, eccentric behaviors,  including transient psychotic symptoms. Approximately 20% of persons with this personality disorder will eventually be diagnosed with schizophrenia</a:t>
            </a:r>
          </a:p>
        </p:txBody>
      </p:sp>
    </p:spTree>
    <p:extLst>
      <p:ext uri="{BB962C8B-B14F-4D97-AF65-F5344CB8AC3E}">
        <p14:creationId xmlns:p14="http://schemas.microsoft.com/office/powerpoint/2010/main" val="854893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41CF9A-DEFB-4D29-8816-3EA4C568D399}"/>
              </a:ext>
            </a:extLst>
          </p:cNvPr>
          <p:cNvSpPr>
            <a:spLocks noGrp="1"/>
          </p:cNvSpPr>
          <p:nvPr>
            <p:ph idx="1"/>
          </p:nvPr>
        </p:nvSpPr>
        <p:spPr>
          <a:xfrm>
            <a:off x="364830" y="347273"/>
            <a:ext cx="11447942" cy="6244913"/>
          </a:xfrm>
        </p:spPr>
        <p:txBody>
          <a:bodyPr>
            <a:normAutofit lnSpcReduction="10000"/>
          </a:bodyPr>
          <a:lstStyle/>
          <a:p>
            <a:pPr marL="514350" indent="-514350" algn="just">
              <a:lnSpc>
                <a:spcPct val="150000"/>
              </a:lnSpc>
              <a:buFont typeface="+mj-lt"/>
              <a:buAutoNum type="romanUcPeriod" startAt="7"/>
            </a:pPr>
            <a:r>
              <a:rPr lang="en-US" sz="2400" b="1" dirty="0">
                <a:solidFill>
                  <a:schemeClr val="tx1"/>
                </a:solidFill>
                <a:highlight>
                  <a:srgbClr val="FFFF00"/>
                </a:highlight>
              </a:rPr>
              <a:t>Schizoaffective disorder</a:t>
            </a:r>
            <a:r>
              <a:rPr lang="en-US" sz="2400" dirty="0">
                <a:solidFill>
                  <a:schemeClr val="tx1"/>
                </a:solidFill>
              </a:rPr>
              <a:t>: is diagnosed when the client is severely ill and has a mixture of psychotic and mood symptoms. The signs and symptoms include those of both schizophrenia and a mood disorder such as depression or bipolar disorder.</a:t>
            </a:r>
          </a:p>
          <a:p>
            <a:pPr marL="0" indent="0" algn="just">
              <a:lnSpc>
                <a:spcPct val="150000"/>
              </a:lnSpc>
              <a:buNone/>
            </a:pPr>
            <a:r>
              <a:rPr lang="en-US" sz="2400" dirty="0">
                <a:solidFill>
                  <a:schemeClr val="tx1"/>
                </a:solidFill>
              </a:rPr>
              <a:t>       The symptoms may occur simultaneously or may alternate between psychotic and mood disorder symptoms. Some studies report that long-term outcomes for the bipolar type of schizoaffective disorder are similar to those for bipolar disorder, while outcomes for the depressed type of schizoaffective disorder are similar to those for schizophrenia. Treatment for schizoaffective disorder targets both psychotic and mood symptoms. Often, </a:t>
            </a:r>
            <a:r>
              <a:rPr lang="en-US" sz="2400" dirty="0" err="1">
                <a:solidFill>
                  <a:schemeClr val="tx1"/>
                </a:solidFill>
              </a:rPr>
              <a:t>secondgeneration</a:t>
            </a:r>
            <a:r>
              <a:rPr lang="en-US" sz="2400" dirty="0">
                <a:solidFill>
                  <a:schemeClr val="tx1"/>
                </a:solidFill>
              </a:rPr>
              <a:t> antipsychotics are the best first choice for treatment</a:t>
            </a:r>
          </a:p>
        </p:txBody>
      </p:sp>
    </p:spTree>
    <p:extLst>
      <p:ext uri="{BB962C8B-B14F-4D97-AF65-F5344CB8AC3E}">
        <p14:creationId xmlns:p14="http://schemas.microsoft.com/office/powerpoint/2010/main" val="22431904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5A4AB-B63A-472F-990B-96CE598E1272}"/>
              </a:ext>
            </a:extLst>
          </p:cNvPr>
          <p:cNvSpPr>
            <a:spLocks noGrp="1"/>
          </p:cNvSpPr>
          <p:nvPr>
            <p:ph type="title"/>
          </p:nvPr>
        </p:nvSpPr>
        <p:spPr>
          <a:xfrm>
            <a:off x="664633" y="-9919"/>
            <a:ext cx="10075084" cy="511572"/>
          </a:xfrm>
        </p:spPr>
        <p:txBody>
          <a:bodyPr/>
          <a:lstStyle/>
          <a:p>
            <a:r>
              <a:rPr lang="en-US" sz="2800" b="1" dirty="0"/>
              <a:t>ETIOLOGY</a:t>
            </a:r>
            <a:endParaRPr lang="en-US" b="1" dirty="0"/>
          </a:p>
        </p:txBody>
      </p:sp>
      <p:sp>
        <p:nvSpPr>
          <p:cNvPr id="3" name="Content Placeholder 2">
            <a:extLst>
              <a:ext uri="{FF2B5EF4-FFF2-40B4-BE49-F238E27FC236}">
                <a16:creationId xmlns:a16="http://schemas.microsoft.com/office/drawing/2014/main" id="{CE5B18FD-0FC7-4C08-9624-44F96895310E}"/>
              </a:ext>
            </a:extLst>
          </p:cNvPr>
          <p:cNvSpPr>
            <a:spLocks noGrp="1"/>
          </p:cNvSpPr>
          <p:nvPr>
            <p:ph idx="1"/>
          </p:nvPr>
        </p:nvSpPr>
        <p:spPr>
          <a:xfrm>
            <a:off x="145775" y="456928"/>
            <a:ext cx="11908366" cy="501633"/>
          </a:xfrm>
        </p:spPr>
        <p:txBody>
          <a:bodyPr/>
          <a:lstStyle/>
          <a:p>
            <a:r>
              <a:rPr lang="en-US" sz="2400" b="1" dirty="0">
                <a:solidFill>
                  <a:schemeClr val="tx1"/>
                </a:solidFill>
                <a:highlight>
                  <a:srgbClr val="FFFF00"/>
                </a:highlight>
              </a:rPr>
              <a:t>The causes of schizophrenia is unknown.</a:t>
            </a:r>
          </a:p>
          <a:p>
            <a:endParaRPr lang="en-US" dirty="0"/>
          </a:p>
        </p:txBody>
      </p:sp>
      <p:sp>
        <p:nvSpPr>
          <p:cNvPr id="5" name="Title 1">
            <a:extLst>
              <a:ext uri="{FF2B5EF4-FFF2-40B4-BE49-F238E27FC236}">
                <a16:creationId xmlns:a16="http://schemas.microsoft.com/office/drawing/2014/main" id="{1F01CBE3-9253-43E4-B555-937E8F03B95B}"/>
              </a:ext>
            </a:extLst>
          </p:cNvPr>
          <p:cNvSpPr txBox="1">
            <a:spLocks/>
          </p:cNvSpPr>
          <p:nvPr/>
        </p:nvSpPr>
        <p:spPr>
          <a:xfrm>
            <a:off x="2981739" y="889692"/>
            <a:ext cx="4114800" cy="50163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chorCtr="0">
            <a:noAutofit/>
          </a:bodyPr>
          <a:lstStyle>
            <a:lvl1pPr algn="l" defTabSz="914400" rtl="0" eaLnBrk="1" latinLnBrk="0" hangingPunct="1">
              <a:spcBef>
                <a:spcPct val="0"/>
              </a:spcBef>
              <a:buNone/>
              <a:defRPr sz="3600" b="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2800" b="1" dirty="0"/>
              <a:t>Biologic Theories</a:t>
            </a:r>
          </a:p>
        </p:txBody>
      </p:sp>
      <p:sp>
        <p:nvSpPr>
          <p:cNvPr id="9" name="TextBox 8">
            <a:extLst>
              <a:ext uri="{FF2B5EF4-FFF2-40B4-BE49-F238E27FC236}">
                <a16:creationId xmlns:a16="http://schemas.microsoft.com/office/drawing/2014/main" id="{2A3D06C1-31A2-4ECC-B54F-D5552B045728}"/>
              </a:ext>
            </a:extLst>
          </p:cNvPr>
          <p:cNvSpPr txBox="1"/>
          <p:nvPr/>
        </p:nvSpPr>
        <p:spPr>
          <a:xfrm>
            <a:off x="141817" y="1307199"/>
            <a:ext cx="11711609" cy="1200329"/>
          </a:xfrm>
          <a:prstGeom prst="rect">
            <a:avLst/>
          </a:prstGeom>
          <a:noFill/>
        </p:spPr>
        <p:txBody>
          <a:bodyPr wrap="square">
            <a:spAutoFit/>
          </a:bodyPr>
          <a:lstStyle/>
          <a:p>
            <a:pPr algn="just"/>
            <a:r>
              <a:rPr lang="en-US" sz="2400" dirty="0"/>
              <a:t>The biologic theories of schizophrenia focus on genetic factors, neuroanatomic and neurochemical factors (structure and function of the brain), and immunovirology (the body’s response to exposure to a virus).</a:t>
            </a:r>
          </a:p>
        </p:txBody>
      </p:sp>
      <p:sp>
        <p:nvSpPr>
          <p:cNvPr id="11" name="TextBox 10">
            <a:extLst>
              <a:ext uri="{FF2B5EF4-FFF2-40B4-BE49-F238E27FC236}">
                <a16:creationId xmlns:a16="http://schemas.microsoft.com/office/drawing/2014/main" id="{73D55858-4EB8-4C46-8577-4C4586E7BD2C}"/>
              </a:ext>
            </a:extLst>
          </p:cNvPr>
          <p:cNvSpPr txBox="1"/>
          <p:nvPr/>
        </p:nvSpPr>
        <p:spPr>
          <a:xfrm>
            <a:off x="145776" y="3141003"/>
            <a:ext cx="11908365" cy="1133708"/>
          </a:xfrm>
          <a:prstGeom prst="rect">
            <a:avLst/>
          </a:prstGeom>
          <a:noFill/>
        </p:spPr>
        <p:txBody>
          <a:bodyPr wrap="square">
            <a:spAutoFit/>
          </a:bodyPr>
          <a:lstStyle/>
          <a:p>
            <a:pPr algn="just">
              <a:lnSpc>
                <a:spcPct val="150000"/>
              </a:lnSpc>
            </a:pPr>
            <a:r>
              <a:rPr lang="en-US" sz="2400" dirty="0"/>
              <a:t>Twin studies: identical twins = 50% risk, fraternal twins = 15% risk.</a:t>
            </a:r>
          </a:p>
          <a:p>
            <a:pPr algn="just">
              <a:lnSpc>
                <a:spcPct val="150000"/>
              </a:lnSpc>
            </a:pPr>
            <a:r>
              <a:rPr lang="en-US" sz="2400" dirty="0"/>
              <a:t>•Children with biological parent: One of parent= 15% risk, both parent = 35%</a:t>
            </a:r>
          </a:p>
        </p:txBody>
      </p:sp>
      <p:sp>
        <p:nvSpPr>
          <p:cNvPr id="13" name="Title 1">
            <a:extLst>
              <a:ext uri="{FF2B5EF4-FFF2-40B4-BE49-F238E27FC236}">
                <a16:creationId xmlns:a16="http://schemas.microsoft.com/office/drawing/2014/main" id="{E31AA9F2-DE0F-46B9-9FAD-EF940D126228}"/>
              </a:ext>
            </a:extLst>
          </p:cNvPr>
          <p:cNvSpPr txBox="1">
            <a:spLocks/>
          </p:cNvSpPr>
          <p:nvPr/>
        </p:nvSpPr>
        <p:spPr>
          <a:xfrm>
            <a:off x="145775" y="2507528"/>
            <a:ext cx="3551583" cy="42927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chorCtr="0">
            <a:noAutofit/>
          </a:bodyPr>
          <a:lstStyle>
            <a:lvl1pPr algn="l" defTabSz="914400" rtl="0" eaLnBrk="1" latinLnBrk="0" hangingPunct="1">
              <a:spcBef>
                <a:spcPct val="0"/>
              </a:spcBef>
              <a:buNone/>
              <a:defRPr sz="3600" b="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2800" b="1" dirty="0"/>
              <a:t>A. Genetic Factors</a:t>
            </a:r>
          </a:p>
        </p:txBody>
      </p:sp>
    </p:spTree>
    <p:extLst>
      <p:ext uri="{BB962C8B-B14F-4D97-AF65-F5344CB8AC3E}">
        <p14:creationId xmlns:p14="http://schemas.microsoft.com/office/powerpoint/2010/main" val="30071413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BD364E2-E1AD-446E-98E9-EAC24A05EC9F}"/>
              </a:ext>
            </a:extLst>
          </p:cNvPr>
          <p:cNvSpPr txBox="1">
            <a:spLocks/>
          </p:cNvSpPr>
          <p:nvPr/>
        </p:nvSpPr>
        <p:spPr>
          <a:xfrm>
            <a:off x="664633" y="355223"/>
            <a:ext cx="8272668" cy="42927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chorCtr="0">
            <a:noAutofit/>
          </a:bodyPr>
          <a:lstStyle>
            <a:lvl1pPr algn="l" defTabSz="914400" rtl="0" eaLnBrk="1" latinLnBrk="0" hangingPunct="1">
              <a:spcBef>
                <a:spcPct val="0"/>
              </a:spcBef>
              <a:buNone/>
              <a:defRPr sz="3600" b="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2800" b="1" dirty="0"/>
              <a:t>B. Neuroanatomic and Neurochemical Factors</a:t>
            </a:r>
          </a:p>
        </p:txBody>
      </p:sp>
      <p:sp>
        <p:nvSpPr>
          <p:cNvPr id="13" name="TextBox 12">
            <a:extLst>
              <a:ext uri="{FF2B5EF4-FFF2-40B4-BE49-F238E27FC236}">
                <a16:creationId xmlns:a16="http://schemas.microsoft.com/office/drawing/2014/main" id="{833DF478-DB9A-4589-B9D7-E983B261134D}"/>
              </a:ext>
            </a:extLst>
          </p:cNvPr>
          <p:cNvSpPr txBox="1"/>
          <p:nvPr/>
        </p:nvSpPr>
        <p:spPr>
          <a:xfrm>
            <a:off x="145775" y="844158"/>
            <a:ext cx="11656365" cy="4965527"/>
          </a:xfrm>
          <a:prstGeom prst="rect">
            <a:avLst/>
          </a:prstGeom>
          <a:noFill/>
        </p:spPr>
        <p:txBody>
          <a:bodyPr wrap="square">
            <a:spAutoFit/>
          </a:bodyPr>
          <a:lstStyle/>
          <a:p>
            <a:pPr algn="just">
              <a:lnSpc>
                <a:spcPct val="150000"/>
              </a:lnSpc>
            </a:pPr>
            <a:r>
              <a:rPr lang="en-US" sz="2200" dirty="0"/>
              <a:t>people with schizophrenia have:</a:t>
            </a:r>
          </a:p>
          <a:p>
            <a:pPr marL="342900" indent="-342900" algn="just">
              <a:lnSpc>
                <a:spcPct val="150000"/>
              </a:lnSpc>
              <a:buAutoNum type="arabicPeriod"/>
            </a:pPr>
            <a:r>
              <a:rPr lang="en-US" sz="2400" dirty="0"/>
              <a:t>less brain tissue and cerebrospinal fluid  this could represent a failure in the development or a subsequent loss of tissue</a:t>
            </a:r>
          </a:p>
          <a:p>
            <a:pPr marL="342900" indent="-342900" algn="just">
              <a:lnSpc>
                <a:spcPct val="150000"/>
              </a:lnSpc>
              <a:buAutoNum type="arabicPeriod"/>
            </a:pPr>
            <a:r>
              <a:rPr lang="en-US" sz="2400" dirty="0"/>
              <a:t>Computed tomography scans have shown enlarged ventricles in the brain and cortical atrophy</a:t>
            </a:r>
          </a:p>
          <a:p>
            <a:pPr marL="342900" indent="-342900" algn="just">
              <a:lnSpc>
                <a:spcPct val="150000"/>
              </a:lnSpc>
              <a:buAutoNum type="arabicPeriod"/>
            </a:pPr>
            <a:r>
              <a:rPr lang="en-US" sz="2400" dirty="0"/>
              <a:t>Positron emission tomography studies suggest that glucose metabolism and oxygen are diminished in the frontal cortical structures of the brain.</a:t>
            </a:r>
          </a:p>
          <a:p>
            <a:pPr marL="342900" indent="-342900" algn="just">
              <a:lnSpc>
                <a:spcPct val="150000"/>
              </a:lnSpc>
              <a:buAutoNum type="arabicPeriod"/>
            </a:pPr>
            <a:r>
              <a:rPr lang="en-US" sz="2400" dirty="0"/>
              <a:t>Decreased brain volume and abnormal brain function in the frontal and temporal areas of persons with schizophrenia</a:t>
            </a:r>
          </a:p>
        </p:txBody>
      </p:sp>
    </p:spTree>
    <p:extLst>
      <p:ext uri="{BB962C8B-B14F-4D97-AF65-F5344CB8AC3E}">
        <p14:creationId xmlns:p14="http://schemas.microsoft.com/office/powerpoint/2010/main" val="5430959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1A93B0C-99ED-44D8-B418-D36E64B35044}"/>
              </a:ext>
            </a:extLst>
          </p:cNvPr>
          <p:cNvSpPr txBox="1"/>
          <p:nvPr/>
        </p:nvSpPr>
        <p:spPr>
          <a:xfrm>
            <a:off x="72887" y="3507369"/>
            <a:ext cx="12046226" cy="2795702"/>
          </a:xfrm>
          <a:prstGeom prst="rect">
            <a:avLst/>
          </a:prstGeom>
          <a:noFill/>
        </p:spPr>
        <p:txBody>
          <a:bodyPr wrap="square">
            <a:spAutoFit/>
          </a:bodyPr>
          <a:lstStyle/>
          <a:p>
            <a:pPr algn="just">
              <a:lnSpc>
                <a:spcPct val="150000"/>
              </a:lnSpc>
            </a:pPr>
            <a:r>
              <a:rPr lang="en-US" sz="2400" dirty="0">
                <a:highlight>
                  <a:srgbClr val="FFFF00"/>
                </a:highlight>
              </a:rPr>
              <a:t>More recently</a:t>
            </a:r>
            <a:r>
              <a:rPr lang="en-US" sz="2400" dirty="0"/>
              <a:t>, serotonin has been included among the leading neurochemical factors affecting schizophrenia. The theory regarding serotonin suggests that serotonin modulates and helps to control excess dopamine.</a:t>
            </a:r>
          </a:p>
          <a:p>
            <a:pPr algn="just">
              <a:lnSpc>
                <a:spcPct val="150000"/>
              </a:lnSpc>
            </a:pPr>
            <a:r>
              <a:rPr lang="en-US" sz="2400" dirty="0"/>
              <a:t>Some believe that excess serotonin itself contributes to the development of schizophrenia.</a:t>
            </a:r>
          </a:p>
        </p:txBody>
      </p:sp>
      <p:sp>
        <p:nvSpPr>
          <p:cNvPr id="9" name="TextBox 8">
            <a:extLst>
              <a:ext uri="{FF2B5EF4-FFF2-40B4-BE49-F238E27FC236}">
                <a16:creationId xmlns:a16="http://schemas.microsoft.com/office/drawing/2014/main" id="{603EC055-736C-4DD4-BF09-7996467B4FFA}"/>
              </a:ext>
            </a:extLst>
          </p:cNvPr>
          <p:cNvSpPr txBox="1"/>
          <p:nvPr/>
        </p:nvSpPr>
        <p:spPr>
          <a:xfrm>
            <a:off x="276445" y="106706"/>
            <a:ext cx="11291777" cy="3213957"/>
          </a:xfrm>
          <a:prstGeom prst="rect">
            <a:avLst/>
          </a:prstGeom>
          <a:noFill/>
        </p:spPr>
        <p:txBody>
          <a:bodyPr wrap="square">
            <a:spAutoFit/>
          </a:bodyPr>
          <a:lstStyle/>
          <a:p>
            <a:pPr algn="just">
              <a:lnSpc>
                <a:spcPct val="150000"/>
              </a:lnSpc>
            </a:pPr>
            <a:r>
              <a:rPr lang="en-US" sz="2300" dirty="0"/>
              <a:t>One prominent theory suggests excess dopamine as a cause. This theory was developed based on two observations:</a:t>
            </a:r>
          </a:p>
          <a:p>
            <a:pPr algn="just">
              <a:lnSpc>
                <a:spcPct val="150000"/>
              </a:lnSpc>
            </a:pPr>
            <a:r>
              <a:rPr lang="en-US" sz="2300" dirty="0"/>
              <a:t>(1) drugs that increase activity in the dopaminergic system, such as amphetamine and levodopa, sometimes induce a paranoid psychotic reaction similar to schizophrenia.</a:t>
            </a:r>
          </a:p>
          <a:p>
            <a:pPr algn="just">
              <a:lnSpc>
                <a:spcPct val="150000"/>
              </a:lnSpc>
            </a:pPr>
            <a:r>
              <a:rPr lang="en-US" sz="2300" dirty="0"/>
              <a:t>(2)drugs blocking postsynaptic dopamine receptors reduce psychotic symptoms</a:t>
            </a:r>
          </a:p>
        </p:txBody>
      </p:sp>
    </p:spTree>
    <p:extLst>
      <p:ext uri="{BB962C8B-B14F-4D97-AF65-F5344CB8AC3E}">
        <p14:creationId xmlns:p14="http://schemas.microsoft.com/office/powerpoint/2010/main" val="8026853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A7A9CE-036F-43C7-8E12-20A4F07CDBCB}"/>
              </a:ext>
            </a:extLst>
          </p:cNvPr>
          <p:cNvSpPr>
            <a:spLocks noGrp="1"/>
          </p:cNvSpPr>
          <p:nvPr>
            <p:ph idx="1"/>
          </p:nvPr>
        </p:nvSpPr>
        <p:spPr>
          <a:xfrm>
            <a:off x="137859" y="907776"/>
            <a:ext cx="11550558" cy="5383694"/>
          </a:xfrm>
        </p:spPr>
        <p:txBody>
          <a:bodyPr>
            <a:noAutofit/>
          </a:bodyPr>
          <a:lstStyle/>
          <a:p>
            <a:pPr algn="just">
              <a:lnSpc>
                <a:spcPct val="150000"/>
              </a:lnSpc>
            </a:pPr>
            <a:r>
              <a:rPr lang="en-US" sz="2100" dirty="0">
                <a:solidFill>
                  <a:schemeClr val="tx1"/>
                </a:solidFill>
              </a:rPr>
              <a:t>Cytokines are chemical messengers between immune cells, mediating inflammatory and immune responses. Specific cytokines also play a role in signaling the brain to produce behavioral and neurochemical changes needed in the face of physical or psychological stress to maintain homeostasis. It is believed that cytokines may have a role in the development of major psychiatric disorders such as schizophrenia</a:t>
            </a:r>
          </a:p>
          <a:p>
            <a:pPr algn="just">
              <a:lnSpc>
                <a:spcPct val="150000"/>
              </a:lnSpc>
            </a:pPr>
            <a:r>
              <a:rPr lang="en-US" sz="2100" dirty="0">
                <a:solidFill>
                  <a:schemeClr val="tx1"/>
                </a:solidFill>
              </a:rPr>
              <a:t>Recently, researchers have been focusing on infections in pregnant women as a possible origin for schizophrenia.</a:t>
            </a:r>
          </a:p>
          <a:p>
            <a:pPr algn="just">
              <a:lnSpc>
                <a:spcPct val="150000"/>
              </a:lnSpc>
            </a:pPr>
            <a:r>
              <a:rPr lang="en-US" sz="2100" dirty="0">
                <a:solidFill>
                  <a:schemeClr val="tx1"/>
                </a:solidFill>
              </a:rPr>
              <a:t>Also, there are higher rates of schizophrenia among children born in crowded areas in cold weather, conditions that are hospitable to respiratory ailments</a:t>
            </a:r>
          </a:p>
        </p:txBody>
      </p:sp>
      <p:sp>
        <p:nvSpPr>
          <p:cNvPr id="5" name="Title 1">
            <a:extLst>
              <a:ext uri="{FF2B5EF4-FFF2-40B4-BE49-F238E27FC236}">
                <a16:creationId xmlns:a16="http://schemas.microsoft.com/office/drawing/2014/main" id="{42B14020-BC7D-4D49-97CB-34EC6FFC3335}"/>
              </a:ext>
            </a:extLst>
          </p:cNvPr>
          <p:cNvSpPr txBox="1">
            <a:spLocks/>
          </p:cNvSpPr>
          <p:nvPr/>
        </p:nvSpPr>
        <p:spPr>
          <a:xfrm>
            <a:off x="664633" y="351891"/>
            <a:ext cx="8272668" cy="42927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chorCtr="0">
            <a:noAutofit/>
          </a:bodyPr>
          <a:lstStyle>
            <a:lvl1pPr algn="l" defTabSz="914400" rtl="0" eaLnBrk="1" latinLnBrk="0" hangingPunct="1">
              <a:spcBef>
                <a:spcPct val="0"/>
              </a:spcBef>
              <a:buNone/>
              <a:defRPr sz="3600" b="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2800" b="1" dirty="0"/>
              <a:t>C. Immunovirologic Factors</a:t>
            </a:r>
          </a:p>
        </p:txBody>
      </p:sp>
    </p:spTree>
    <p:extLst>
      <p:ext uri="{BB962C8B-B14F-4D97-AF65-F5344CB8AC3E}">
        <p14:creationId xmlns:p14="http://schemas.microsoft.com/office/powerpoint/2010/main" val="30577396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F0140-187A-420A-BB48-FB9662C5E924}"/>
              </a:ext>
            </a:extLst>
          </p:cNvPr>
          <p:cNvSpPr>
            <a:spLocks noGrp="1"/>
          </p:cNvSpPr>
          <p:nvPr>
            <p:ph type="title"/>
          </p:nvPr>
        </p:nvSpPr>
        <p:spPr>
          <a:xfrm>
            <a:off x="558890" y="0"/>
            <a:ext cx="10075084" cy="597365"/>
          </a:xfrm>
        </p:spPr>
        <p:txBody>
          <a:bodyPr/>
          <a:lstStyle/>
          <a:p>
            <a:r>
              <a:rPr lang="en-US" sz="3200" dirty="0"/>
              <a:t>TREATMENT</a:t>
            </a:r>
            <a:endParaRPr lang="en-US" dirty="0"/>
          </a:p>
        </p:txBody>
      </p:sp>
      <p:sp>
        <p:nvSpPr>
          <p:cNvPr id="3" name="Content Placeholder 2">
            <a:extLst>
              <a:ext uri="{FF2B5EF4-FFF2-40B4-BE49-F238E27FC236}">
                <a16:creationId xmlns:a16="http://schemas.microsoft.com/office/drawing/2014/main" id="{2A5F6C0B-8469-4546-B887-99B6B4BB5028}"/>
              </a:ext>
            </a:extLst>
          </p:cNvPr>
          <p:cNvSpPr>
            <a:spLocks noGrp="1"/>
          </p:cNvSpPr>
          <p:nvPr>
            <p:ph idx="1"/>
          </p:nvPr>
        </p:nvSpPr>
        <p:spPr>
          <a:xfrm>
            <a:off x="92121" y="1232452"/>
            <a:ext cx="12007758" cy="5406887"/>
          </a:xfrm>
        </p:spPr>
        <p:txBody>
          <a:bodyPr>
            <a:noAutofit/>
          </a:bodyPr>
          <a:lstStyle/>
          <a:p>
            <a:pPr algn="just"/>
            <a:r>
              <a:rPr lang="en-US" sz="2100" dirty="0">
                <a:solidFill>
                  <a:schemeClr val="tx1"/>
                </a:solidFill>
              </a:rPr>
              <a:t>Antipsychotic medications, also known as neuroleptics, are prescribed primarily for their efficacy in decreasing psychotic symptoms.</a:t>
            </a:r>
          </a:p>
          <a:p>
            <a:pPr algn="just"/>
            <a:r>
              <a:rPr lang="en-US" sz="2100" dirty="0">
                <a:solidFill>
                  <a:schemeClr val="tx1"/>
                </a:solidFill>
              </a:rPr>
              <a:t>They do not cure schizophrenia; rather, they are used to manage the symptoms of the disease.</a:t>
            </a:r>
          </a:p>
          <a:p>
            <a:pPr algn="just"/>
            <a:r>
              <a:rPr lang="en-US" sz="2100" dirty="0">
                <a:solidFill>
                  <a:schemeClr val="tx1"/>
                </a:solidFill>
              </a:rPr>
              <a:t>The conventional or first-generation, antipsychotic medications are dopamine antagonists. </a:t>
            </a:r>
          </a:p>
          <a:p>
            <a:pPr algn="just"/>
            <a:r>
              <a:rPr lang="en-US" sz="2100" dirty="0">
                <a:solidFill>
                  <a:schemeClr val="tx1"/>
                </a:solidFill>
              </a:rPr>
              <a:t>The atypical or second- generation, antipsychotic medications are both dopamine and serotonin antagonists</a:t>
            </a:r>
          </a:p>
          <a:p>
            <a:pPr algn="just">
              <a:lnSpc>
                <a:spcPct val="150000"/>
              </a:lnSpc>
            </a:pPr>
            <a:r>
              <a:rPr lang="en-US" sz="2100" dirty="0">
                <a:solidFill>
                  <a:schemeClr val="tx1"/>
                </a:solidFill>
              </a:rPr>
              <a:t>The first-generation antipsychotics target the positive signs of schizophrenia, but have no observable effect on the negative signs.</a:t>
            </a:r>
          </a:p>
          <a:p>
            <a:pPr algn="just">
              <a:lnSpc>
                <a:spcPct val="150000"/>
              </a:lnSpc>
            </a:pPr>
            <a:r>
              <a:rPr lang="en-US" sz="2100" dirty="0">
                <a:solidFill>
                  <a:schemeClr val="tx1"/>
                </a:solidFill>
              </a:rPr>
              <a:t>The second-generation antipsychotics not only diminish positive symptoms but also, for many clients, lessen the negative signs</a:t>
            </a:r>
          </a:p>
        </p:txBody>
      </p:sp>
      <p:sp>
        <p:nvSpPr>
          <p:cNvPr id="5" name="Title 1">
            <a:extLst>
              <a:ext uri="{FF2B5EF4-FFF2-40B4-BE49-F238E27FC236}">
                <a16:creationId xmlns:a16="http://schemas.microsoft.com/office/drawing/2014/main" id="{230771AE-EFEB-4EE3-9FC2-B687A9BC67D0}"/>
              </a:ext>
            </a:extLst>
          </p:cNvPr>
          <p:cNvSpPr txBox="1">
            <a:spLocks/>
          </p:cNvSpPr>
          <p:nvPr/>
        </p:nvSpPr>
        <p:spPr>
          <a:xfrm>
            <a:off x="674573" y="597365"/>
            <a:ext cx="8272668" cy="50061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chorCtr="0">
            <a:noAutofit/>
          </a:bodyPr>
          <a:lstStyle>
            <a:lvl1pPr algn="l" defTabSz="914400" rtl="0" eaLnBrk="1" latinLnBrk="0" hangingPunct="1">
              <a:spcBef>
                <a:spcPct val="0"/>
              </a:spcBef>
              <a:buNone/>
              <a:defRPr sz="3600" b="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2800" b="1" dirty="0"/>
              <a:t>A. Psychopharmacology</a:t>
            </a:r>
          </a:p>
        </p:txBody>
      </p:sp>
    </p:spTree>
    <p:extLst>
      <p:ext uri="{BB962C8B-B14F-4D97-AF65-F5344CB8AC3E}">
        <p14:creationId xmlns:p14="http://schemas.microsoft.com/office/powerpoint/2010/main" val="10048003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F9846-DA9D-4367-BE3B-C834B28906D5}"/>
              </a:ext>
            </a:extLst>
          </p:cNvPr>
          <p:cNvSpPr>
            <a:spLocks noGrp="1"/>
          </p:cNvSpPr>
          <p:nvPr>
            <p:ph type="title"/>
          </p:nvPr>
        </p:nvSpPr>
        <p:spPr>
          <a:xfrm>
            <a:off x="664633" y="162533"/>
            <a:ext cx="10075084" cy="483510"/>
          </a:xfrm>
        </p:spPr>
        <p:txBody>
          <a:bodyPr/>
          <a:lstStyle/>
          <a:p>
            <a:r>
              <a:rPr lang="en-US" sz="2800" dirty="0"/>
              <a:t>Side Effects of Antipsychotic Medications</a:t>
            </a:r>
          </a:p>
        </p:txBody>
      </p:sp>
      <p:sp>
        <p:nvSpPr>
          <p:cNvPr id="3" name="Content Placeholder 2">
            <a:extLst>
              <a:ext uri="{FF2B5EF4-FFF2-40B4-BE49-F238E27FC236}">
                <a16:creationId xmlns:a16="http://schemas.microsoft.com/office/drawing/2014/main" id="{B856D193-D48C-44CE-928A-40E24E615A01}"/>
              </a:ext>
            </a:extLst>
          </p:cNvPr>
          <p:cNvSpPr>
            <a:spLocks noGrp="1"/>
          </p:cNvSpPr>
          <p:nvPr>
            <p:ph idx="1"/>
          </p:nvPr>
        </p:nvSpPr>
        <p:spPr>
          <a:xfrm>
            <a:off x="-1" y="659296"/>
            <a:ext cx="12085983" cy="6036171"/>
          </a:xfrm>
        </p:spPr>
        <p:txBody>
          <a:bodyPr>
            <a:normAutofit/>
          </a:bodyPr>
          <a:lstStyle/>
          <a:p>
            <a:pPr algn="just">
              <a:lnSpc>
                <a:spcPct val="150000"/>
              </a:lnSpc>
            </a:pPr>
            <a:r>
              <a:rPr lang="en-US" sz="2400" b="1" dirty="0">
                <a:solidFill>
                  <a:schemeClr val="tx1"/>
                </a:solidFill>
              </a:rPr>
              <a:t>1. </a:t>
            </a:r>
            <a:r>
              <a:rPr lang="en-US" sz="2400" b="1" dirty="0">
                <a:solidFill>
                  <a:schemeClr val="tx1"/>
                </a:solidFill>
                <a:highlight>
                  <a:srgbClr val="FFFF00"/>
                </a:highlight>
              </a:rPr>
              <a:t>Extrapyramidal Side Effects. </a:t>
            </a:r>
            <a:r>
              <a:rPr lang="en-US" sz="2400" b="1" dirty="0">
                <a:solidFill>
                  <a:schemeClr val="tx1"/>
                </a:solidFill>
              </a:rPr>
              <a:t>EPSs are reversible movement disorders induced by neuroleptic medication. They include dystonic reactions, parkinsonism, and akathisia.</a:t>
            </a:r>
          </a:p>
          <a:p>
            <a:pPr algn="just">
              <a:lnSpc>
                <a:spcPct val="150000"/>
              </a:lnSpc>
            </a:pPr>
            <a:r>
              <a:rPr lang="en-US" sz="2400" b="1" dirty="0">
                <a:solidFill>
                  <a:schemeClr val="tx1"/>
                </a:solidFill>
              </a:rPr>
              <a:t>2. </a:t>
            </a:r>
            <a:r>
              <a:rPr lang="en-US" sz="2400" b="1" dirty="0">
                <a:solidFill>
                  <a:schemeClr val="tx1"/>
                </a:solidFill>
                <a:highlight>
                  <a:srgbClr val="FFFF00"/>
                </a:highlight>
              </a:rPr>
              <a:t>Dystonic reactions </a:t>
            </a:r>
            <a:r>
              <a:rPr lang="en-US" sz="2400" b="1" dirty="0">
                <a:solidFill>
                  <a:schemeClr val="tx1"/>
                </a:solidFill>
              </a:rPr>
              <a:t>to antipsychotic medications appear early in the course of treatment and are characterized by spasms in discrete muscle groups, such as the neck muscles (torticollis) or eye muscles (oculogyric crisis). </a:t>
            </a:r>
          </a:p>
          <a:p>
            <a:pPr algn="just">
              <a:lnSpc>
                <a:spcPct val="150000"/>
              </a:lnSpc>
            </a:pPr>
            <a:r>
              <a:rPr lang="en-US" sz="2400" b="1" dirty="0">
                <a:solidFill>
                  <a:schemeClr val="tx1"/>
                </a:solidFill>
              </a:rPr>
              <a:t>These spasms may also be accompanied by protrusion of the tongue, dysphagia, and laryngeal and pharyngeal spasms that can compromise the client’s airway, causing a medical emergency</a:t>
            </a:r>
          </a:p>
        </p:txBody>
      </p:sp>
    </p:spTree>
    <p:extLst>
      <p:ext uri="{BB962C8B-B14F-4D97-AF65-F5344CB8AC3E}">
        <p14:creationId xmlns:p14="http://schemas.microsoft.com/office/powerpoint/2010/main" val="2501617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174" y="1010653"/>
            <a:ext cx="11452225" cy="5486400"/>
          </a:xfrm>
        </p:spPr>
        <p:txBody>
          <a:bodyPr>
            <a:noAutofit/>
          </a:bodyPr>
          <a:lstStyle/>
          <a:p>
            <a:pPr algn="just">
              <a:lnSpc>
                <a:spcPct val="150000"/>
              </a:lnSpc>
            </a:pPr>
            <a:r>
              <a:rPr lang="en-US" sz="2800" b="1" dirty="0">
                <a:solidFill>
                  <a:schemeClr val="tx1"/>
                </a:solidFill>
              </a:rPr>
              <a:t>Schizophrenia is usually diagnosed in late adolescence or early adulthood.</a:t>
            </a:r>
          </a:p>
          <a:p>
            <a:pPr algn="just">
              <a:lnSpc>
                <a:spcPct val="150000"/>
              </a:lnSpc>
            </a:pPr>
            <a:r>
              <a:rPr lang="en-US" sz="2800" b="1" dirty="0">
                <a:solidFill>
                  <a:schemeClr val="tx1"/>
                </a:solidFill>
              </a:rPr>
              <a:t>Rarely does it manifest in childhood. The peak incidence of onset is 15 to 25 years of age for men and 25 to 35 years of age for women. </a:t>
            </a:r>
          </a:p>
          <a:p>
            <a:pPr algn="just">
              <a:lnSpc>
                <a:spcPct val="150000"/>
              </a:lnSpc>
            </a:pPr>
            <a:r>
              <a:rPr lang="en-US" sz="2800" b="1" dirty="0">
                <a:solidFill>
                  <a:schemeClr val="tx1"/>
                </a:solidFill>
              </a:rPr>
              <a:t>The prevalence of schizophrenia is estimated at about 1% of the total population</a:t>
            </a:r>
            <a:endParaRPr lang="en-US" b="1" dirty="0"/>
          </a:p>
        </p:txBody>
      </p:sp>
      <p:sp>
        <p:nvSpPr>
          <p:cNvPr id="7" name="Title 1">
            <a:extLst>
              <a:ext uri="{FF2B5EF4-FFF2-40B4-BE49-F238E27FC236}">
                <a16:creationId xmlns:a16="http://schemas.microsoft.com/office/drawing/2014/main" id="{295CC1FE-3BA3-4294-9E8E-F9F0175FA16B}"/>
              </a:ext>
            </a:extLst>
          </p:cNvPr>
          <p:cNvSpPr txBox="1">
            <a:spLocks/>
          </p:cNvSpPr>
          <p:nvPr/>
        </p:nvSpPr>
        <p:spPr>
          <a:xfrm>
            <a:off x="919119" y="72189"/>
            <a:ext cx="4615407" cy="9012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3600" dirty="0">
                <a:solidFill>
                  <a:schemeClr val="accent1"/>
                </a:solidFill>
              </a:rPr>
              <a:t>Epidemiology</a:t>
            </a:r>
          </a:p>
        </p:txBody>
      </p:sp>
    </p:spTree>
    <p:extLst>
      <p:ext uri="{BB962C8B-B14F-4D97-AF65-F5344CB8AC3E}">
        <p14:creationId xmlns:p14="http://schemas.microsoft.com/office/powerpoint/2010/main" val="3011231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038D4-84BB-4C19-8588-8600A00903FC}"/>
              </a:ext>
            </a:extLst>
          </p:cNvPr>
          <p:cNvSpPr>
            <a:spLocks noGrp="1"/>
          </p:cNvSpPr>
          <p:nvPr>
            <p:ph type="title"/>
          </p:nvPr>
        </p:nvSpPr>
        <p:spPr/>
        <p:txBody>
          <a:bodyPr/>
          <a:lstStyle/>
          <a:p>
            <a:endParaRPr lang="en-US"/>
          </a:p>
        </p:txBody>
      </p:sp>
      <p:sp>
        <p:nvSpPr>
          <p:cNvPr id="4" name="Text Placeholder 3">
            <a:extLst>
              <a:ext uri="{FF2B5EF4-FFF2-40B4-BE49-F238E27FC236}">
                <a16:creationId xmlns:a16="http://schemas.microsoft.com/office/drawing/2014/main" id="{5DFD2EC2-459D-4800-A77D-AC9B5B648D42}"/>
              </a:ext>
            </a:extLst>
          </p:cNvPr>
          <p:cNvSpPr>
            <a:spLocks noGrp="1"/>
          </p:cNvSpPr>
          <p:nvPr>
            <p:ph type="body" sz="half" idx="2"/>
          </p:nvPr>
        </p:nvSpPr>
        <p:spPr/>
        <p:txBody>
          <a:bodyPr/>
          <a:lstStyle/>
          <a:p>
            <a:endParaRPr lang="en-US"/>
          </a:p>
        </p:txBody>
      </p:sp>
      <p:pic>
        <p:nvPicPr>
          <p:cNvPr id="5122" name="Picture 2" descr="Download extrapyramidal images for free">
            <a:extLst>
              <a:ext uri="{FF2B5EF4-FFF2-40B4-BE49-F238E27FC236}">
                <a16:creationId xmlns:a16="http://schemas.microsoft.com/office/drawing/2014/main" id="{548C1F02-E539-41A6-98BB-69265E0C397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4892" y="0"/>
            <a:ext cx="11902190" cy="6610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44338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33FD57-B131-4DDC-ADD6-C8D112514076}"/>
              </a:ext>
            </a:extLst>
          </p:cNvPr>
          <p:cNvSpPr>
            <a:spLocks noGrp="1"/>
          </p:cNvSpPr>
          <p:nvPr>
            <p:ph idx="1"/>
          </p:nvPr>
        </p:nvSpPr>
        <p:spPr/>
        <p:txBody>
          <a:bodyPr/>
          <a:lstStyle/>
          <a:p>
            <a:endParaRPr lang="en-US"/>
          </a:p>
        </p:txBody>
      </p:sp>
      <p:pic>
        <p:nvPicPr>
          <p:cNvPr id="6146" name="Picture 2" descr="HD - Dystonic Reaction | EM:RAP">
            <a:extLst>
              <a:ext uri="{FF2B5EF4-FFF2-40B4-BE49-F238E27FC236}">
                <a16:creationId xmlns:a16="http://schemas.microsoft.com/office/drawing/2014/main" id="{B73C32FF-1218-45F8-B28B-F43EDB66CD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5580792" cy="6857999"/>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Acute Jaw Dystonic Reaction Emergency - YouTube">
            <a:extLst>
              <a:ext uri="{FF2B5EF4-FFF2-40B4-BE49-F238E27FC236}">
                <a16:creationId xmlns:a16="http://schemas.microsoft.com/office/drawing/2014/main" id="{78E9857A-5A55-4D21-9075-FC92B4A85A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792" y="0"/>
            <a:ext cx="6611207"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0569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EBEF2D49-9B7D-4984-A9C7-47E6C97DC82C}"/>
              </a:ext>
            </a:extLst>
          </p:cNvPr>
          <p:cNvSpPr txBox="1">
            <a:spLocks noGrp="1"/>
          </p:cNvSpPr>
          <p:nvPr>
            <p:ph idx="1"/>
          </p:nvPr>
        </p:nvSpPr>
        <p:spPr>
          <a:xfrm>
            <a:off x="127173" y="109331"/>
            <a:ext cx="11937654" cy="1569660"/>
          </a:xfrm>
          <a:prstGeom prst="rect">
            <a:avLst/>
          </a:prstGeom>
          <a:noFill/>
        </p:spPr>
        <p:txBody>
          <a:bodyPr wrap="square">
            <a:spAutoFit/>
          </a:bodyPr>
          <a:lstStyle/>
          <a:p>
            <a:r>
              <a:rPr lang="en-US" sz="2400" b="1" dirty="0">
                <a:solidFill>
                  <a:schemeClr val="tx1"/>
                </a:solidFill>
              </a:rPr>
              <a:t>3</a:t>
            </a:r>
            <a:r>
              <a:rPr lang="en-US" sz="2400" b="1" dirty="0">
                <a:solidFill>
                  <a:schemeClr val="tx1"/>
                </a:solidFill>
                <a:highlight>
                  <a:srgbClr val="FFFF00"/>
                </a:highlight>
              </a:rPr>
              <a:t>. Tardive Dyskinesia.</a:t>
            </a:r>
            <a:r>
              <a:rPr lang="en-US" sz="2400" b="1" dirty="0">
                <a:solidFill>
                  <a:schemeClr val="tx1"/>
                </a:solidFill>
              </a:rPr>
              <a:t> </a:t>
            </a:r>
            <a:r>
              <a:rPr lang="en-US" sz="2400" dirty="0">
                <a:solidFill>
                  <a:schemeClr val="tx1"/>
                </a:solidFill>
              </a:rPr>
              <a:t>Tardive dyskinesia, a late-appearing side effect of antipsychotic medications, is characterized by abnormal, involuntary movements such as lip smacking, tongue protrusion, chewing, blinking, grimacing, and choreiform movements of the limbs and feet</a:t>
            </a:r>
          </a:p>
        </p:txBody>
      </p:sp>
      <p:sp>
        <p:nvSpPr>
          <p:cNvPr id="8" name="TextBox 7">
            <a:extLst>
              <a:ext uri="{FF2B5EF4-FFF2-40B4-BE49-F238E27FC236}">
                <a16:creationId xmlns:a16="http://schemas.microsoft.com/office/drawing/2014/main" id="{E5BD2519-01F8-44E2-92B5-1305B72B4008}"/>
              </a:ext>
            </a:extLst>
          </p:cNvPr>
          <p:cNvSpPr txBox="1"/>
          <p:nvPr/>
        </p:nvSpPr>
        <p:spPr>
          <a:xfrm>
            <a:off x="275811" y="2002675"/>
            <a:ext cx="11671350" cy="1569660"/>
          </a:xfrm>
          <a:prstGeom prst="rect">
            <a:avLst/>
          </a:prstGeom>
          <a:noFill/>
        </p:spPr>
        <p:txBody>
          <a:bodyPr wrap="square">
            <a:spAutoFit/>
          </a:bodyPr>
          <a:lstStyle/>
          <a:p>
            <a:pPr algn="just"/>
            <a:r>
              <a:rPr lang="en-US" sz="2400" b="1" dirty="0"/>
              <a:t>4. </a:t>
            </a:r>
            <a:r>
              <a:rPr lang="en-US" sz="2400" b="1" dirty="0">
                <a:highlight>
                  <a:srgbClr val="FFFF00"/>
                </a:highlight>
              </a:rPr>
              <a:t>Neuroleptic Malignant Syndrome</a:t>
            </a:r>
            <a:r>
              <a:rPr lang="en-US" sz="2400" b="1" dirty="0"/>
              <a:t>. </a:t>
            </a:r>
            <a:r>
              <a:rPr lang="en-US" sz="2400" dirty="0"/>
              <a:t>NMS is a serious and frequently fatal condition seen in those being treated with antipsychotic medications. It is characterized by muscle rigidity, high fever, increased muscle enzymes (particularly, creatine phosphokinase), and leukocytosis (increased leukocytes)</a:t>
            </a:r>
          </a:p>
        </p:txBody>
      </p:sp>
      <p:sp>
        <p:nvSpPr>
          <p:cNvPr id="10" name="TextBox 9">
            <a:extLst>
              <a:ext uri="{FF2B5EF4-FFF2-40B4-BE49-F238E27FC236}">
                <a16:creationId xmlns:a16="http://schemas.microsoft.com/office/drawing/2014/main" id="{7E792ADD-A09A-4051-B282-7748CED35807}"/>
              </a:ext>
            </a:extLst>
          </p:cNvPr>
          <p:cNvSpPr txBox="1"/>
          <p:nvPr/>
        </p:nvSpPr>
        <p:spPr>
          <a:xfrm>
            <a:off x="275811" y="3896019"/>
            <a:ext cx="11536437" cy="1569660"/>
          </a:xfrm>
          <a:prstGeom prst="rect">
            <a:avLst/>
          </a:prstGeom>
          <a:noFill/>
        </p:spPr>
        <p:txBody>
          <a:bodyPr wrap="square">
            <a:spAutoFit/>
          </a:bodyPr>
          <a:lstStyle/>
          <a:p>
            <a:pPr algn="just"/>
            <a:r>
              <a:rPr lang="en-US" sz="2400" b="1" dirty="0"/>
              <a:t>5. </a:t>
            </a:r>
            <a:r>
              <a:rPr lang="en-US" sz="2400" b="1" dirty="0">
                <a:highlight>
                  <a:srgbClr val="FFFF00"/>
                </a:highlight>
              </a:rPr>
              <a:t>Agranulocytosis. </a:t>
            </a:r>
            <a:r>
              <a:rPr lang="en-US" sz="2400" dirty="0"/>
              <a:t>Clozapine has the potentially fatal side effect of agranulocytosis (failure of the bone marrow to produce adequate white blood cells). Agranulocytosis develops suddenly and is characterized by fever, malaise, ulcerative sore throat, and leukopenia.</a:t>
            </a:r>
          </a:p>
        </p:txBody>
      </p:sp>
    </p:spTree>
    <p:extLst>
      <p:ext uri="{BB962C8B-B14F-4D97-AF65-F5344CB8AC3E}">
        <p14:creationId xmlns:p14="http://schemas.microsoft.com/office/powerpoint/2010/main" val="30292223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B5AC5-4D54-48FE-95D1-83DD6AE9204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4F81529-D104-4CFB-AC83-10B9097E58C9}"/>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036A449A-2D31-45FD-92F8-5521DB664D06}"/>
              </a:ext>
            </a:extLst>
          </p:cNvPr>
          <p:cNvSpPr>
            <a:spLocks noGrp="1"/>
          </p:cNvSpPr>
          <p:nvPr>
            <p:ph type="body" sz="half" idx="2"/>
          </p:nvPr>
        </p:nvSpPr>
        <p:spPr>
          <a:xfrm>
            <a:off x="-16770959" y="-67711"/>
            <a:ext cx="44949908" cy="3169228"/>
          </a:xfrm>
        </p:spPr>
        <p:txBody>
          <a:bodyPr/>
          <a:lstStyle/>
          <a:p>
            <a:endParaRPr lang="en-US" dirty="0"/>
          </a:p>
        </p:txBody>
      </p:sp>
      <p:pic>
        <p:nvPicPr>
          <p:cNvPr id="7170" name="Picture 2" descr="Upper row patients with tardive dyskinesia, showing features also... |  Download Scientific Diagram">
            <a:extLst>
              <a:ext uri="{FF2B5EF4-FFF2-40B4-BE49-F238E27FC236}">
                <a16:creationId xmlns:a16="http://schemas.microsoft.com/office/drawing/2014/main" id="{4A511F2C-CCCE-421E-9447-0DFC79445C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79397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BC3F5-988E-4FA5-AA09-67C64B17163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F8EBB3B-E4C1-453F-98B1-29489B354301}"/>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A4F636EB-7EB9-49E3-A62A-C98066CC6CDF}"/>
              </a:ext>
            </a:extLst>
          </p:cNvPr>
          <p:cNvSpPr>
            <a:spLocks noGrp="1"/>
          </p:cNvSpPr>
          <p:nvPr>
            <p:ph type="body" sz="half" idx="2"/>
          </p:nvPr>
        </p:nvSpPr>
        <p:spPr>
          <a:xfrm>
            <a:off x="-22964059" y="277383"/>
            <a:ext cx="57336110" cy="2479040"/>
          </a:xfrm>
        </p:spPr>
        <p:txBody>
          <a:bodyPr/>
          <a:lstStyle/>
          <a:p>
            <a:endParaRPr lang="en-US"/>
          </a:p>
        </p:txBody>
      </p:sp>
      <p:pic>
        <p:nvPicPr>
          <p:cNvPr id="8194" name="Picture 2" descr="Rautahat Association of Medicos, Nepal - ⏩Agranulocytosis♥️♥️👈👈👍👍 It is  a condition in which the absolute neutrophil count is less than 100  neutrophils per microliter of blood. Normally, there are at least 1500">
            <a:extLst>
              <a:ext uri="{FF2B5EF4-FFF2-40B4-BE49-F238E27FC236}">
                <a16:creationId xmlns:a16="http://schemas.microsoft.com/office/drawing/2014/main" id="{10847C30-E122-445C-952A-C22C335C5E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70751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EE716E2E-ADD6-427D-BD5B-C9CFBC2A81D3}"/>
              </a:ext>
            </a:extLst>
          </p:cNvPr>
          <p:cNvPicPr>
            <a:picLocks noGrp="1" noChangeAspect="1"/>
          </p:cNvPicPr>
          <p:nvPr>
            <p:ph idx="1"/>
          </p:nvPr>
        </p:nvPicPr>
        <p:blipFill>
          <a:blip r:embed="rId2"/>
          <a:stretch>
            <a:fillRect/>
          </a:stretch>
        </p:blipFill>
        <p:spPr>
          <a:xfrm>
            <a:off x="0" y="0"/>
            <a:ext cx="12037102" cy="6858000"/>
          </a:xfrm>
        </p:spPr>
      </p:pic>
    </p:spTree>
    <p:extLst>
      <p:ext uri="{BB962C8B-B14F-4D97-AF65-F5344CB8AC3E}">
        <p14:creationId xmlns:p14="http://schemas.microsoft.com/office/powerpoint/2010/main" val="14615543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20B35-2A41-4299-8F02-6BD14BCFD04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F6AC59F-17E6-477C-97EA-54CEC2E33346}"/>
              </a:ext>
            </a:extLst>
          </p:cNvPr>
          <p:cNvSpPr>
            <a:spLocks noGrp="1"/>
          </p:cNvSpPr>
          <p:nvPr>
            <p:ph idx="1"/>
          </p:nvPr>
        </p:nvSpPr>
        <p:spPr/>
        <p:txBody>
          <a:bodyPr>
            <a:normAutofit/>
          </a:bodyPr>
          <a:lstStyle/>
          <a:p>
            <a:r>
              <a:rPr lang="en-US" sz="2400" b="1" dirty="0">
                <a:solidFill>
                  <a:schemeClr val="tx1"/>
                </a:solidFill>
              </a:rPr>
              <a:t>Abnormal Involuntary Movement Scale (AIMS) is used to screen for symptoms of movement disorders</a:t>
            </a:r>
          </a:p>
        </p:txBody>
      </p:sp>
      <p:sp>
        <p:nvSpPr>
          <p:cNvPr id="4" name="Text Placeholder 3">
            <a:extLst>
              <a:ext uri="{FF2B5EF4-FFF2-40B4-BE49-F238E27FC236}">
                <a16:creationId xmlns:a16="http://schemas.microsoft.com/office/drawing/2014/main" id="{B6D32857-93AF-4FDE-AD17-F936331804FA}"/>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5045484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A7A5B36-3D25-497F-BBDF-BBD82821D1C7}"/>
              </a:ext>
            </a:extLst>
          </p:cNvPr>
          <p:cNvSpPr txBox="1">
            <a:spLocks noGrp="1"/>
          </p:cNvSpPr>
          <p:nvPr>
            <p:ph idx="1"/>
          </p:nvPr>
        </p:nvSpPr>
        <p:spPr>
          <a:xfrm>
            <a:off x="665163" y="182382"/>
            <a:ext cx="10074275" cy="56712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chorCtr="0">
            <a:noAutofit/>
          </a:bodyPr>
          <a:lstStyle>
            <a:lvl1pPr algn="l" defTabSz="914400" rtl="0" eaLnBrk="1" latinLnBrk="0" hangingPunct="1">
              <a:spcBef>
                <a:spcPct val="0"/>
              </a:spcBef>
              <a:buNone/>
              <a:defRPr sz="3600" b="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2800" b="1" dirty="0"/>
              <a:t>B. Psychosocial Treatment</a:t>
            </a:r>
          </a:p>
        </p:txBody>
      </p:sp>
      <p:sp>
        <p:nvSpPr>
          <p:cNvPr id="7" name="TextBox 6">
            <a:extLst>
              <a:ext uri="{FF2B5EF4-FFF2-40B4-BE49-F238E27FC236}">
                <a16:creationId xmlns:a16="http://schemas.microsoft.com/office/drawing/2014/main" id="{D6ED8DAB-EFB1-40B2-94C8-5647B25AAC15}"/>
              </a:ext>
            </a:extLst>
          </p:cNvPr>
          <p:cNvSpPr txBox="1"/>
          <p:nvPr/>
        </p:nvSpPr>
        <p:spPr>
          <a:xfrm>
            <a:off x="0" y="738311"/>
            <a:ext cx="12007121" cy="6119689"/>
          </a:xfrm>
          <a:prstGeom prst="rect">
            <a:avLst/>
          </a:prstGeom>
          <a:noFill/>
        </p:spPr>
        <p:txBody>
          <a:bodyPr wrap="square">
            <a:spAutoFit/>
          </a:bodyPr>
          <a:lstStyle/>
          <a:p>
            <a:pPr marL="457200" indent="-457200" algn="just">
              <a:lnSpc>
                <a:spcPct val="150000"/>
              </a:lnSpc>
              <a:buFont typeface="+mj-lt"/>
              <a:buAutoNum type="arabicPeriod"/>
            </a:pPr>
            <a:r>
              <a:rPr lang="en-US" sz="2400" dirty="0"/>
              <a:t>Individual and group therapy</a:t>
            </a:r>
          </a:p>
          <a:p>
            <a:pPr marL="457200" indent="-457200" algn="just">
              <a:lnSpc>
                <a:spcPct val="150000"/>
              </a:lnSpc>
              <a:buFont typeface="+mj-lt"/>
              <a:buAutoNum type="arabicPeriod"/>
            </a:pPr>
            <a:r>
              <a:rPr lang="en-US" sz="2400" dirty="0"/>
              <a:t>Clients with schizophrenia can improve their social competence with social skill training</a:t>
            </a:r>
          </a:p>
          <a:p>
            <a:pPr marL="457200" indent="-457200" algn="just">
              <a:lnSpc>
                <a:spcPct val="150000"/>
              </a:lnSpc>
              <a:buFont typeface="+mj-lt"/>
              <a:buAutoNum type="arabicPeriod"/>
            </a:pPr>
            <a:r>
              <a:rPr lang="en-US" sz="2400" dirty="0"/>
              <a:t>Cognitive adaptation training using environmental supports is designed to improve adaptive functioning in the home setting</a:t>
            </a:r>
          </a:p>
          <a:p>
            <a:pPr marL="457200" indent="-457200" algn="just">
              <a:lnSpc>
                <a:spcPct val="150000"/>
              </a:lnSpc>
              <a:buFont typeface="+mj-lt"/>
              <a:buAutoNum type="arabicPeriod"/>
            </a:pPr>
            <a:r>
              <a:rPr lang="en-US" sz="2400" dirty="0"/>
              <a:t>A new therapy, cognitive enhancement therapy (CET), combines computer-based cognitive training with group sessions that allow clients to practice and develop social skills</a:t>
            </a:r>
          </a:p>
          <a:p>
            <a:pPr marL="457200" indent="-457200" algn="just">
              <a:lnSpc>
                <a:spcPct val="150000"/>
              </a:lnSpc>
              <a:buFont typeface="+mj-lt"/>
              <a:buAutoNum type="arabicPeriod"/>
            </a:pPr>
            <a:r>
              <a:rPr lang="en-US" sz="2400" dirty="0"/>
              <a:t>Family education and therapy are known to diminish the negative effects of schizophrenia and reduce the relapse rate</a:t>
            </a:r>
          </a:p>
          <a:p>
            <a:pPr marL="457200" indent="-457200" algn="just">
              <a:lnSpc>
                <a:spcPct val="150000"/>
              </a:lnSpc>
              <a:buFont typeface="+mj-lt"/>
              <a:buAutoNum type="arabicPeriod"/>
            </a:pPr>
            <a:endParaRPr lang="en-US" sz="2400" dirty="0"/>
          </a:p>
        </p:txBody>
      </p:sp>
    </p:spTree>
    <p:extLst>
      <p:ext uri="{BB962C8B-B14F-4D97-AF65-F5344CB8AC3E}">
        <p14:creationId xmlns:p14="http://schemas.microsoft.com/office/powerpoint/2010/main" val="28379514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9216E-359C-4720-83F1-C0D164EA649C}"/>
              </a:ext>
            </a:extLst>
          </p:cNvPr>
          <p:cNvSpPr>
            <a:spLocks noGrp="1"/>
          </p:cNvSpPr>
          <p:nvPr>
            <p:ph type="title"/>
          </p:nvPr>
        </p:nvSpPr>
        <p:spPr>
          <a:xfrm>
            <a:off x="664691" y="19456"/>
            <a:ext cx="10075084" cy="600427"/>
          </a:xfrm>
        </p:spPr>
        <p:txBody>
          <a:bodyPr/>
          <a:lstStyle/>
          <a:p>
            <a:r>
              <a:rPr lang="en-US" sz="3200" dirty="0"/>
              <a:t>Early Signs of Relapse</a:t>
            </a:r>
          </a:p>
        </p:txBody>
      </p:sp>
      <p:sp>
        <p:nvSpPr>
          <p:cNvPr id="3" name="Content Placeholder 2">
            <a:extLst>
              <a:ext uri="{FF2B5EF4-FFF2-40B4-BE49-F238E27FC236}">
                <a16:creationId xmlns:a16="http://schemas.microsoft.com/office/drawing/2014/main" id="{CED3A2C5-5A44-43E7-8179-0BF615958398}"/>
              </a:ext>
            </a:extLst>
          </p:cNvPr>
          <p:cNvSpPr>
            <a:spLocks noGrp="1"/>
          </p:cNvSpPr>
          <p:nvPr>
            <p:ph sz="half" idx="1"/>
          </p:nvPr>
        </p:nvSpPr>
        <p:spPr>
          <a:xfrm>
            <a:off x="361507" y="619882"/>
            <a:ext cx="5932967" cy="6218661"/>
          </a:xfrm>
        </p:spPr>
        <p:txBody>
          <a:bodyPr>
            <a:noAutofit/>
          </a:bodyPr>
          <a:lstStyle/>
          <a:p>
            <a:pPr algn="just"/>
            <a:r>
              <a:rPr lang="en-US" sz="2300" dirty="0">
                <a:solidFill>
                  <a:schemeClr val="tx1"/>
                </a:solidFill>
              </a:rPr>
              <a:t>Impaired cause-and-effect reasoning</a:t>
            </a:r>
          </a:p>
          <a:p>
            <a:pPr algn="just"/>
            <a:r>
              <a:rPr lang="en-US" sz="2300" dirty="0">
                <a:solidFill>
                  <a:schemeClr val="tx1"/>
                </a:solidFill>
              </a:rPr>
              <a:t>• Impaired information processing</a:t>
            </a:r>
          </a:p>
          <a:p>
            <a:pPr algn="just"/>
            <a:r>
              <a:rPr lang="en-US" sz="2300" dirty="0">
                <a:solidFill>
                  <a:schemeClr val="tx1"/>
                </a:solidFill>
              </a:rPr>
              <a:t>• Poor nutrition</a:t>
            </a:r>
          </a:p>
          <a:p>
            <a:pPr algn="just"/>
            <a:r>
              <a:rPr lang="en-US" sz="2300" dirty="0">
                <a:solidFill>
                  <a:schemeClr val="tx1"/>
                </a:solidFill>
              </a:rPr>
              <a:t>• Lack of sleep</a:t>
            </a:r>
          </a:p>
          <a:p>
            <a:pPr algn="just"/>
            <a:r>
              <a:rPr lang="en-US" sz="2300" dirty="0">
                <a:solidFill>
                  <a:schemeClr val="tx1"/>
                </a:solidFill>
              </a:rPr>
              <a:t>• Lack of exercise</a:t>
            </a:r>
          </a:p>
          <a:p>
            <a:pPr algn="just"/>
            <a:r>
              <a:rPr lang="en-US" sz="2300" dirty="0">
                <a:solidFill>
                  <a:schemeClr val="tx1"/>
                </a:solidFill>
              </a:rPr>
              <a:t>• Fatigue</a:t>
            </a:r>
          </a:p>
          <a:p>
            <a:pPr algn="just"/>
            <a:r>
              <a:rPr lang="en-US" sz="2300" dirty="0">
                <a:solidFill>
                  <a:schemeClr val="tx1"/>
                </a:solidFill>
              </a:rPr>
              <a:t>• Poor social skills, social isolation, loneliness</a:t>
            </a:r>
          </a:p>
          <a:p>
            <a:pPr algn="just"/>
            <a:r>
              <a:rPr lang="en-US" sz="2300" dirty="0">
                <a:solidFill>
                  <a:schemeClr val="tx1"/>
                </a:solidFill>
              </a:rPr>
              <a:t>• Interpersonal difficulties</a:t>
            </a:r>
          </a:p>
          <a:p>
            <a:pPr algn="just"/>
            <a:r>
              <a:rPr lang="en-US" sz="2300" dirty="0">
                <a:solidFill>
                  <a:schemeClr val="tx1"/>
                </a:solidFill>
              </a:rPr>
              <a:t>• Lack of control, irritability</a:t>
            </a:r>
          </a:p>
          <a:p>
            <a:pPr algn="just"/>
            <a:r>
              <a:rPr lang="en-US" sz="2300" dirty="0">
                <a:solidFill>
                  <a:schemeClr val="tx1"/>
                </a:solidFill>
              </a:rPr>
              <a:t>• Mood swings</a:t>
            </a:r>
          </a:p>
        </p:txBody>
      </p:sp>
      <p:sp>
        <p:nvSpPr>
          <p:cNvPr id="4" name="Content Placeholder 3">
            <a:extLst>
              <a:ext uri="{FF2B5EF4-FFF2-40B4-BE49-F238E27FC236}">
                <a16:creationId xmlns:a16="http://schemas.microsoft.com/office/drawing/2014/main" id="{C9B25D60-09D3-4D6C-ACD6-EDAA4E237218}"/>
              </a:ext>
            </a:extLst>
          </p:cNvPr>
          <p:cNvSpPr>
            <a:spLocks noGrp="1"/>
          </p:cNvSpPr>
          <p:nvPr>
            <p:ph sz="half" idx="2"/>
          </p:nvPr>
        </p:nvSpPr>
        <p:spPr>
          <a:xfrm>
            <a:off x="6650509" y="619882"/>
            <a:ext cx="4876800" cy="6110527"/>
          </a:xfrm>
        </p:spPr>
        <p:txBody>
          <a:bodyPr>
            <a:normAutofit lnSpcReduction="10000"/>
          </a:bodyPr>
          <a:lstStyle/>
          <a:p>
            <a:pPr algn="just"/>
            <a:r>
              <a:rPr lang="en-US" sz="2400" dirty="0">
                <a:solidFill>
                  <a:schemeClr val="tx1"/>
                </a:solidFill>
              </a:rPr>
              <a:t>Low self-concept</a:t>
            </a:r>
          </a:p>
          <a:p>
            <a:pPr algn="just"/>
            <a:r>
              <a:rPr lang="en-US" sz="2400" dirty="0">
                <a:solidFill>
                  <a:schemeClr val="tx1"/>
                </a:solidFill>
              </a:rPr>
              <a:t>Ineffective medication management</a:t>
            </a:r>
          </a:p>
          <a:p>
            <a:pPr algn="just"/>
            <a:r>
              <a:rPr lang="en-US" sz="2400" dirty="0">
                <a:solidFill>
                  <a:schemeClr val="tx1"/>
                </a:solidFill>
              </a:rPr>
              <a:t>• Looks and acts different</a:t>
            </a:r>
          </a:p>
          <a:p>
            <a:pPr algn="just"/>
            <a:r>
              <a:rPr lang="en-US" sz="2400" dirty="0">
                <a:solidFill>
                  <a:schemeClr val="tx1"/>
                </a:solidFill>
              </a:rPr>
              <a:t>• Hopeless feelings</a:t>
            </a:r>
          </a:p>
          <a:p>
            <a:pPr algn="just"/>
            <a:r>
              <a:rPr lang="en-US" sz="2400" dirty="0">
                <a:solidFill>
                  <a:schemeClr val="tx1"/>
                </a:solidFill>
              </a:rPr>
              <a:t>• Loss of motivation</a:t>
            </a:r>
          </a:p>
          <a:p>
            <a:pPr algn="just"/>
            <a:r>
              <a:rPr lang="en-US" sz="2400" dirty="0">
                <a:solidFill>
                  <a:schemeClr val="tx1"/>
                </a:solidFill>
              </a:rPr>
              <a:t>• Anxiety and worry</a:t>
            </a:r>
          </a:p>
          <a:p>
            <a:pPr algn="just"/>
            <a:r>
              <a:rPr lang="en-US" sz="2400" dirty="0">
                <a:solidFill>
                  <a:schemeClr val="tx1"/>
                </a:solidFill>
              </a:rPr>
              <a:t>• Disinhibition</a:t>
            </a:r>
          </a:p>
          <a:p>
            <a:pPr algn="just"/>
            <a:r>
              <a:rPr lang="en-US" sz="2400" dirty="0">
                <a:solidFill>
                  <a:schemeClr val="tx1"/>
                </a:solidFill>
              </a:rPr>
              <a:t>• Increased negativity</a:t>
            </a:r>
          </a:p>
          <a:p>
            <a:pPr algn="just"/>
            <a:r>
              <a:rPr lang="en-US" sz="2400" dirty="0">
                <a:solidFill>
                  <a:schemeClr val="tx1"/>
                </a:solidFill>
              </a:rPr>
              <a:t>• Neglecting appearance</a:t>
            </a:r>
          </a:p>
          <a:p>
            <a:pPr algn="just"/>
            <a:r>
              <a:rPr lang="en-US" sz="2400" dirty="0">
                <a:solidFill>
                  <a:schemeClr val="tx1"/>
                </a:solidFill>
              </a:rPr>
              <a:t>• Forgetfulness</a:t>
            </a:r>
          </a:p>
        </p:txBody>
      </p:sp>
    </p:spTree>
    <p:extLst>
      <p:ext uri="{BB962C8B-B14F-4D97-AF65-F5344CB8AC3E}">
        <p14:creationId xmlns:p14="http://schemas.microsoft.com/office/powerpoint/2010/main" val="39678306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AA8F6EF2-622D-4F2F-9B60-94064B008B19}"/>
              </a:ext>
            </a:extLst>
          </p:cNvPr>
          <p:cNvPicPr>
            <a:picLocks noChangeAspect="1"/>
          </p:cNvPicPr>
          <p:nvPr/>
        </p:nvPicPr>
        <p:blipFill>
          <a:blip r:embed="rId2"/>
          <a:stretch>
            <a:fillRect/>
          </a:stretch>
        </p:blipFill>
        <p:spPr>
          <a:xfrm>
            <a:off x="0" y="0"/>
            <a:ext cx="12192000" cy="6743700"/>
          </a:xfrm>
          <a:prstGeom prst="rect">
            <a:avLst/>
          </a:prstGeom>
        </p:spPr>
      </p:pic>
      <p:pic>
        <p:nvPicPr>
          <p:cNvPr id="12" name="Picture 11">
            <a:extLst>
              <a:ext uri="{FF2B5EF4-FFF2-40B4-BE49-F238E27FC236}">
                <a16:creationId xmlns:a16="http://schemas.microsoft.com/office/drawing/2014/main" id="{376C5ABC-D049-435C-841A-958C3C8FC3B6}"/>
              </a:ext>
            </a:extLst>
          </p:cNvPr>
          <p:cNvPicPr>
            <a:picLocks noChangeAspect="1"/>
          </p:cNvPicPr>
          <p:nvPr/>
        </p:nvPicPr>
        <p:blipFill>
          <a:blip r:embed="rId3"/>
          <a:stretch>
            <a:fillRect/>
          </a:stretch>
        </p:blipFill>
        <p:spPr>
          <a:xfrm>
            <a:off x="6616701" y="0"/>
            <a:ext cx="5575300" cy="6858000"/>
          </a:xfrm>
          <a:prstGeom prst="rect">
            <a:avLst/>
          </a:prstGeom>
        </p:spPr>
      </p:pic>
    </p:spTree>
    <p:extLst>
      <p:ext uri="{BB962C8B-B14F-4D97-AF65-F5344CB8AC3E}">
        <p14:creationId xmlns:p14="http://schemas.microsoft.com/office/powerpoint/2010/main" val="19340495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3FEA3-9F3B-4325-9049-3884F8CD11D8}"/>
              </a:ext>
            </a:extLst>
          </p:cNvPr>
          <p:cNvSpPr>
            <a:spLocks noGrp="1"/>
          </p:cNvSpPr>
          <p:nvPr>
            <p:ph type="title"/>
          </p:nvPr>
        </p:nvSpPr>
        <p:spPr>
          <a:xfrm>
            <a:off x="577555" y="0"/>
            <a:ext cx="10075084" cy="748553"/>
          </a:xfrm>
        </p:spPr>
        <p:txBody>
          <a:bodyPr/>
          <a:lstStyle/>
          <a:p>
            <a:r>
              <a:rPr lang="en-US" b="1" dirty="0"/>
              <a:t>Clinical Features of Schizophrenia</a:t>
            </a:r>
          </a:p>
        </p:txBody>
      </p:sp>
      <p:sp>
        <p:nvSpPr>
          <p:cNvPr id="11" name="Content Placeholder 10">
            <a:extLst>
              <a:ext uri="{FF2B5EF4-FFF2-40B4-BE49-F238E27FC236}">
                <a16:creationId xmlns:a16="http://schemas.microsoft.com/office/drawing/2014/main" id="{8ABE0ACD-7001-4C17-B7FE-5D3850D89A9F}"/>
              </a:ext>
            </a:extLst>
          </p:cNvPr>
          <p:cNvSpPr>
            <a:spLocks noGrp="1"/>
          </p:cNvSpPr>
          <p:nvPr>
            <p:ph idx="1"/>
          </p:nvPr>
        </p:nvSpPr>
        <p:spPr>
          <a:xfrm>
            <a:off x="208548" y="1981201"/>
            <a:ext cx="11983452" cy="4144963"/>
          </a:xfrm>
        </p:spPr>
        <p:txBody>
          <a:bodyPr>
            <a:normAutofit/>
          </a:bodyPr>
          <a:lstStyle/>
          <a:p>
            <a:r>
              <a:rPr lang="en-US" sz="2800" b="1" dirty="0">
                <a:solidFill>
                  <a:schemeClr val="tx1"/>
                </a:solidFill>
              </a:rPr>
              <a:t>The symptoms of schizophrenia are divided into two major categories:  </a:t>
            </a:r>
          </a:p>
          <a:p>
            <a:pPr marL="514350" indent="-514350">
              <a:buFont typeface="+mj-lt"/>
              <a:buAutoNum type="alphaUcPeriod"/>
            </a:pPr>
            <a:r>
              <a:rPr lang="en-US" sz="2800" b="1" dirty="0">
                <a:solidFill>
                  <a:schemeClr val="tx1"/>
                </a:solidFill>
              </a:rPr>
              <a:t>Positive Or Hard Symptoms/Signs</a:t>
            </a:r>
          </a:p>
          <a:p>
            <a:pPr marL="514350" indent="-514350">
              <a:buFont typeface="+mj-lt"/>
              <a:buAutoNum type="alphaUcPeriod"/>
            </a:pPr>
            <a:r>
              <a:rPr lang="en-US" sz="2800" b="1" dirty="0">
                <a:solidFill>
                  <a:schemeClr val="tx1"/>
                </a:solidFill>
              </a:rPr>
              <a:t>Negative Or Soft Symptoms/Signs</a:t>
            </a:r>
          </a:p>
          <a:p>
            <a:endParaRPr lang="en-US" sz="2800" b="1" dirty="0">
              <a:solidFill>
                <a:schemeClr val="tx1"/>
              </a:solidFill>
            </a:endParaRPr>
          </a:p>
        </p:txBody>
      </p:sp>
    </p:spTree>
    <p:extLst>
      <p:ext uri="{BB962C8B-B14F-4D97-AF65-F5344CB8AC3E}">
        <p14:creationId xmlns:p14="http://schemas.microsoft.com/office/powerpoint/2010/main" val="1763977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38800-A4AB-49AE-956A-006DC5E4298F}"/>
              </a:ext>
            </a:extLst>
          </p:cNvPr>
          <p:cNvSpPr>
            <a:spLocks noGrp="1"/>
          </p:cNvSpPr>
          <p:nvPr>
            <p:ph type="title"/>
          </p:nvPr>
        </p:nvSpPr>
        <p:spPr>
          <a:xfrm>
            <a:off x="455911" y="34636"/>
            <a:ext cx="6501480" cy="651164"/>
          </a:xfrm>
        </p:spPr>
        <p:txBody>
          <a:bodyPr/>
          <a:lstStyle/>
          <a:p>
            <a:r>
              <a:rPr lang="en-US" sz="3200" dirty="0"/>
              <a:t>A. Positive or Hard Symptoms</a:t>
            </a:r>
          </a:p>
        </p:txBody>
      </p:sp>
      <p:sp>
        <p:nvSpPr>
          <p:cNvPr id="3" name="Content Placeholder 2">
            <a:extLst>
              <a:ext uri="{FF2B5EF4-FFF2-40B4-BE49-F238E27FC236}">
                <a16:creationId xmlns:a16="http://schemas.microsoft.com/office/drawing/2014/main" id="{E0AF03DD-E810-4AFE-9DEA-296EAD15C8CB}"/>
              </a:ext>
            </a:extLst>
          </p:cNvPr>
          <p:cNvSpPr>
            <a:spLocks noGrp="1"/>
          </p:cNvSpPr>
          <p:nvPr>
            <p:ph sz="half" idx="1"/>
          </p:nvPr>
        </p:nvSpPr>
        <p:spPr>
          <a:xfrm>
            <a:off x="129208" y="586410"/>
            <a:ext cx="11777869" cy="6097806"/>
          </a:xfrm>
        </p:spPr>
        <p:txBody>
          <a:bodyPr>
            <a:normAutofit fontScale="92500" lnSpcReduction="10000"/>
          </a:bodyPr>
          <a:lstStyle/>
          <a:p>
            <a:pPr marL="342900" indent="-342900" algn="just">
              <a:lnSpc>
                <a:spcPct val="150000"/>
              </a:lnSpc>
              <a:buFont typeface="+mj-lt"/>
              <a:buAutoNum type="arabicPeriod"/>
            </a:pPr>
            <a:r>
              <a:rPr lang="en-US" sz="2400" b="1" dirty="0">
                <a:solidFill>
                  <a:schemeClr val="tx1"/>
                </a:solidFill>
                <a:highlight>
                  <a:srgbClr val="FFFF00"/>
                </a:highlight>
              </a:rPr>
              <a:t>Ambivalence: </a:t>
            </a:r>
            <a:r>
              <a:rPr lang="en-US" sz="2400" dirty="0">
                <a:solidFill>
                  <a:schemeClr val="tx1"/>
                </a:solidFill>
              </a:rPr>
              <a:t>Holding seemingly contradictory beliefs or feelings about the same person, event, or situation</a:t>
            </a:r>
          </a:p>
          <a:p>
            <a:pPr marL="342900" indent="-342900" algn="just">
              <a:lnSpc>
                <a:spcPct val="150000"/>
              </a:lnSpc>
              <a:buFont typeface="+mj-lt"/>
              <a:buAutoNum type="arabicPeriod"/>
            </a:pPr>
            <a:r>
              <a:rPr lang="en-US" sz="2400" b="1" dirty="0">
                <a:solidFill>
                  <a:schemeClr val="tx1"/>
                </a:solidFill>
                <a:highlight>
                  <a:srgbClr val="FFFF00"/>
                </a:highlight>
              </a:rPr>
              <a:t>Associative looseness: </a:t>
            </a:r>
            <a:r>
              <a:rPr lang="en-US" sz="2400" dirty="0">
                <a:solidFill>
                  <a:schemeClr val="tx1"/>
                </a:solidFill>
              </a:rPr>
              <a:t>Fragmented or poorly related thoughts and ideas</a:t>
            </a:r>
          </a:p>
          <a:p>
            <a:pPr marL="342900" indent="-342900" algn="just">
              <a:lnSpc>
                <a:spcPct val="150000"/>
              </a:lnSpc>
              <a:buFont typeface="+mj-lt"/>
              <a:buAutoNum type="arabicPeriod"/>
            </a:pPr>
            <a:r>
              <a:rPr lang="en-US" sz="2400" b="1" dirty="0">
                <a:solidFill>
                  <a:schemeClr val="tx1"/>
                </a:solidFill>
                <a:highlight>
                  <a:srgbClr val="FFFF00"/>
                </a:highlight>
              </a:rPr>
              <a:t>Delusions: </a:t>
            </a:r>
            <a:r>
              <a:rPr lang="en-US" sz="2400" dirty="0">
                <a:solidFill>
                  <a:schemeClr val="tx1"/>
                </a:solidFill>
              </a:rPr>
              <a:t>Fixed false beliefs that have no basis in reality</a:t>
            </a:r>
          </a:p>
          <a:p>
            <a:pPr marL="342900" indent="-342900" algn="just">
              <a:lnSpc>
                <a:spcPct val="150000"/>
              </a:lnSpc>
              <a:buFont typeface="+mj-lt"/>
              <a:buAutoNum type="arabicPeriod"/>
            </a:pPr>
            <a:r>
              <a:rPr lang="en-US" sz="2400" b="1" dirty="0">
                <a:solidFill>
                  <a:schemeClr val="tx1"/>
                </a:solidFill>
                <a:highlight>
                  <a:srgbClr val="FFFF00"/>
                </a:highlight>
              </a:rPr>
              <a:t>Echopraxia: </a:t>
            </a:r>
            <a:r>
              <a:rPr lang="en-US" sz="2400" dirty="0">
                <a:solidFill>
                  <a:schemeClr val="tx1"/>
                </a:solidFill>
              </a:rPr>
              <a:t>Imitation of the movements and gestures of another person whom the client is observing</a:t>
            </a:r>
          </a:p>
          <a:p>
            <a:pPr marL="342900" indent="-342900" algn="just">
              <a:lnSpc>
                <a:spcPct val="150000"/>
              </a:lnSpc>
              <a:buFont typeface="+mj-lt"/>
              <a:buAutoNum type="arabicPeriod"/>
            </a:pPr>
            <a:r>
              <a:rPr lang="en-US" sz="2400" b="1" dirty="0">
                <a:solidFill>
                  <a:schemeClr val="tx1"/>
                </a:solidFill>
                <a:highlight>
                  <a:srgbClr val="FFFF00"/>
                </a:highlight>
              </a:rPr>
              <a:t>Flight of ideas: </a:t>
            </a:r>
            <a:r>
              <a:rPr lang="en-US" sz="2400" dirty="0">
                <a:solidFill>
                  <a:schemeClr val="tx1"/>
                </a:solidFill>
              </a:rPr>
              <a:t>Continuous flow of verbalization in which the person jumps rapidly from one topic to another</a:t>
            </a:r>
          </a:p>
          <a:p>
            <a:pPr marL="342900" indent="-342900" algn="just">
              <a:lnSpc>
                <a:spcPct val="150000"/>
              </a:lnSpc>
              <a:buFont typeface="+mj-lt"/>
              <a:buAutoNum type="arabicPeriod"/>
            </a:pPr>
            <a:r>
              <a:rPr lang="en-US" sz="2400" b="1" dirty="0">
                <a:solidFill>
                  <a:schemeClr val="tx1"/>
                </a:solidFill>
                <a:highlight>
                  <a:srgbClr val="FFFF00"/>
                </a:highlight>
              </a:rPr>
              <a:t>Hallucinations</a:t>
            </a:r>
            <a:r>
              <a:rPr lang="en-US" sz="2400" dirty="0">
                <a:solidFill>
                  <a:schemeClr val="tx1"/>
                </a:solidFill>
                <a:highlight>
                  <a:srgbClr val="FFFF00"/>
                </a:highlight>
              </a:rPr>
              <a:t>: </a:t>
            </a:r>
            <a:r>
              <a:rPr lang="en-US" sz="2400" dirty="0">
                <a:solidFill>
                  <a:schemeClr val="tx1"/>
                </a:solidFill>
              </a:rPr>
              <a:t>False sensory perceptions or perceptual experiences that do not exist in reality</a:t>
            </a:r>
          </a:p>
        </p:txBody>
      </p:sp>
    </p:spTree>
    <p:extLst>
      <p:ext uri="{BB962C8B-B14F-4D97-AF65-F5344CB8AC3E}">
        <p14:creationId xmlns:p14="http://schemas.microsoft.com/office/powerpoint/2010/main" val="1361792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E16356-4C28-48B3-91EC-C97EAEB4C742}"/>
              </a:ext>
            </a:extLst>
          </p:cNvPr>
          <p:cNvSpPr>
            <a:spLocks noGrp="1"/>
          </p:cNvSpPr>
          <p:nvPr>
            <p:ph idx="1"/>
          </p:nvPr>
        </p:nvSpPr>
        <p:spPr>
          <a:xfrm>
            <a:off x="298174" y="934278"/>
            <a:ext cx="10664687" cy="5191886"/>
          </a:xfrm>
        </p:spPr>
        <p:txBody>
          <a:bodyPr>
            <a:normAutofit fontScale="92500" lnSpcReduction="10000"/>
          </a:bodyPr>
          <a:lstStyle/>
          <a:p>
            <a:pPr marL="514350" indent="-514350" algn="just">
              <a:lnSpc>
                <a:spcPct val="150000"/>
              </a:lnSpc>
              <a:buFont typeface="+mj-lt"/>
              <a:buAutoNum type="arabicPeriod" startAt="7"/>
            </a:pPr>
            <a:r>
              <a:rPr lang="en-US" sz="2800" b="1" dirty="0">
                <a:solidFill>
                  <a:schemeClr val="tx1"/>
                </a:solidFill>
                <a:highlight>
                  <a:srgbClr val="FFFF00"/>
                </a:highlight>
              </a:rPr>
              <a:t>Ideas of reference: </a:t>
            </a:r>
            <a:r>
              <a:rPr lang="en-US" sz="2800" dirty="0">
                <a:solidFill>
                  <a:schemeClr val="tx1"/>
                </a:solidFill>
              </a:rPr>
              <a:t>False impressions that external events have special meaning for the person</a:t>
            </a:r>
          </a:p>
          <a:p>
            <a:pPr marL="514350" indent="-514350" algn="just">
              <a:lnSpc>
                <a:spcPct val="150000"/>
              </a:lnSpc>
              <a:buFont typeface="+mj-lt"/>
              <a:buAutoNum type="arabicPeriod" startAt="7"/>
            </a:pPr>
            <a:r>
              <a:rPr lang="en-US" sz="2800" b="1" dirty="0">
                <a:solidFill>
                  <a:schemeClr val="tx1"/>
                </a:solidFill>
                <a:highlight>
                  <a:srgbClr val="FFFF00"/>
                </a:highlight>
              </a:rPr>
              <a:t>Perseveration: </a:t>
            </a:r>
            <a:r>
              <a:rPr lang="en-US" sz="2800" dirty="0">
                <a:solidFill>
                  <a:schemeClr val="tx1"/>
                </a:solidFill>
              </a:rPr>
              <a:t>Persistent adherence to a single idea or topic; verbal repetition of a sentence, word, or phrase; resisting attempts to change the topic</a:t>
            </a:r>
          </a:p>
          <a:p>
            <a:pPr marL="514350" indent="-514350" algn="just">
              <a:lnSpc>
                <a:spcPct val="150000"/>
              </a:lnSpc>
              <a:buFont typeface="+mj-lt"/>
              <a:buAutoNum type="arabicPeriod" startAt="7"/>
            </a:pPr>
            <a:r>
              <a:rPr lang="en-US" sz="2800" b="1" dirty="0">
                <a:solidFill>
                  <a:schemeClr val="tx1"/>
                </a:solidFill>
                <a:highlight>
                  <a:srgbClr val="FFFF00"/>
                </a:highlight>
              </a:rPr>
              <a:t>Bizarre behavior: </a:t>
            </a:r>
            <a:r>
              <a:rPr lang="en-US" sz="2800" dirty="0">
                <a:solidFill>
                  <a:schemeClr val="tx1"/>
                </a:solidFill>
              </a:rPr>
              <a:t>Outlandish appearance or clothing; repetitive or stereotyped, seemingly purposeless movements; unusual social or sexual behavior</a:t>
            </a:r>
          </a:p>
        </p:txBody>
      </p:sp>
    </p:spTree>
    <p:extLst>
      <p:ext uri="{BB962C8B-B14F-4D97-AF65-F5344CB8AC3E}">
        <p14:creationId xmlns:p14="http://schemas.microsoft.com/office/powerpoint/2010/main" val="770464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08C3F-746B-4015-884B-1898D4C4D344}"/>
              </a:ext>
            </a:extLst>
          </p:cNvPr>
          <p:cNvSpPr>
            <a:spLocks noGrp="1"/>
          </p:cNvSpPr>
          <p:nvPr>
            <p:ph type="title"/>
          </p:nvPr>
        </p:nvSpPr>
        <p:spPr/>
        <p:txBody>
          <a:bodyPr/>
          <a:lstStyle/>
          <a:p>
            <a:endParaRPr lang="en-US"/>
          </a:p>
        </p:txBody>
      </p:sp>
      <p:pic>
        <p:nvPicPr>
          <p:cNvPr id="2050" name="Picture 2" descr="Bizarre adult behavior Stock Photo - Alamy">
            <a:extLst>
              <a:ext uri="{FF2B5EF4-FFF2-40B4-BE49-F238E27FC236}">
                <a16:creationId xmlns:a16="http://schemas.microsoft.com/office/drawing/2014/main" id="{7D3F5971-77A5-43B9-A1C4-3DFACA5A792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1908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662E5-91BF-4A69-8578-7CD44C4C6468}"/>
              </a:ext>
            </a:extLst>
          </p:cNvPr>
          <p:cNvSpPr>
            <a:spLocks noGrp="1"/>
          </p:cNvSpPr>
          <p:nvPr>
            <p:ph type="title"/>
          </p:nvPr>
        </p:nvSpPr>
        <p:spPr>
          <a:xfrm>
            <a:off x="398819" y="5316"/>
            <a:ext cx="10075084" cy="558210"/>
          </a:xfrm>
        </p:spPr>
        <p:txBody>
          <a:bodyPr/>
          <a:lstStyle/>
          <a:p>
            <a:r>
              <a:rPr lang="en-US" sz="2800" b="1" dirty="0"/>
              <a:t>Types of Delusions</a:t>
            </a:r>
          </a:p>
        </p:txBody>
      </p:sp>
      <p:sp>
        <p:nvSpPr>
          <p:cNvPr id="3" name="Content Placeholder 2">
            <a:extLst>
              <a:ext uri="{FF2B5EF4-FFF2-40B4-BE49-F238E27FC236}">
                <a16:creationId xmlns:a16="http://schemas.microsoft.com/office/drawing/2014/main" id="{2031283B-2810-4C49-BF59-C160EE0D5B7B}"/>
              </a:ext>
            </a:extLst>
          </p:cNvPr>
          <p:cNvSpPr>
            <a:spLocks noGrp="1"/>
          </p:cNvSpPr>
          <p:nvPr>
            <p:ph idx="1"/>
          </p:nvPr>
        </p:nvSpPr>
        <p:spPr>
          <a:xfrm>
            <a:off x="106326" y="563526"/>
            <a:ext cx="11972260" cy="6289157"/>
          </a:xfrm>
        </p:spPr>
        <p:txBody>
          <a:bodyPr>
            <a:normAutofit fontScale="92500" lnSpcReduction="10000"/>
          </a:bodyPr>
          <a:lstStyle/>
          <a:p>
            <a:pPr marL="457200" indent="-457200" algn="just">
              <a:buFont typeface="+mj-lt"/>
              <a:buAutoNum type="arabicPeriod"/>
            </a:pPr>
            <a:r>
              <a:rPr lang="en-US" sz="2400" b="1" dirty="0">
                <a:solidFill>
                  <a:schemeClr val="tx1"/>
                </a:solidFill>
                <a:highlight>
                  <a:srgbClr val="FFFF00"/>
                </a:highlight>
              </a:rPr>
              <a:t>Persecutory/paranoid delusions </a:t>
            </a:r>
            <a:r>
              <a:rPr lang="en-US" sz="2400" dirty="0">
                <a:solidFill>
                  <a:schemeClr val="tx1"/>
                </a:solidFill>
              </a:rPr>
              <a:t>involve the client’s belief that “others” are planning to harm him or her or are spying,</a:t>
            </a:r>
          </a:p>
          <a:p>
            <a:pPr marL="457200" indent="-457200" algn="just">
              <a:buFont typeface="+mj-lt"/>
              <a:buAutoNum type="arabicPeriod"/>
            </a:pPr>
            <a:r>
              <a:rPr lang="en-US" sz="2400" b="1" dirty="0">
                <a:solidFill>
                  <a:schemeClr val="tx1"/>
                </a:solidFill>
                <a:highlight>
                  <a:srgbClr val="FFFF00"/>
                </a:highlight>
              </a:rPr>
              <a:t>Grandiose delusions </a:t>
            </a:r>
            <a:r>
              <a:rPr lang="en-US" sz="2400" dirty="0">
                <a:solidFill>
                  <a:schemeClr val="tx1"/>
                </a:solidFill>
              </a:rPr>
              <a:t>are characterized by the client’s claim to association with famous people or celebrities, or the client’s belief that he or she is famous or capable of great feats.</a:t>
            </a:r>
          </a:p>
          <a:p>
            <a:pPr marL="457200" indent="-457200" algn="just">
              <a:buFont typeface="+mj-lt"/>
              <a:buAutoNum type="arabicPeriod"/>
            </a:pPr>
            <a:r>
              <a:rPr lang="en-US" sz="2400" b="1" dirty="0">
                <a:solidFill>
                  <a:schemeClr val="tx1"/>
                </a:solidFill>
                <a:highlight>
                  <a:srgbClr val="FFFF00"/>
                </a:highlight>
              </a:rPr>
              <a:t>Religious delusions </a:t>
            </a:r>
            <a:r>
              <a:rPr lang="en-US" sz="2400" dirty="0">
                <a:solidFill>
                  <a:schemeClr val="tx1"/>
                </a:solidFill>
              </a:rPr>
              <a:t>often center around the second coming of Christ or another significant religious figure or prophet</a:t>
            </a:r>
          </a:p>
          <a:p>
            <a:pPr marL="457200" indent="-457200" algn="just">
              <a:buFont typeface="+mj-lt"/>
              <a:buAutoNum type="arabicPeriod"/>
            </a:pPr>
            <a:r>
              <a:rPr lang="en-US" sz="2400" b="1" dirty="0">
                <a:solidFill>
                  <a:schemeClr val="tx1"/>
                </a:solidFill>
                <a:highlight>
                  <a:srgbClr val="FFFF00"/>
                </a:highlight>
              </a:rPr>
              <a:t>Somatic delusions </a:t>
            </a:r>
            <a:r>
              <a:rPr lang="en-US" sz="2400" dirty="0">
                <a:solidFill>
                  <a:schemeClr val="tx1"/>
                </a:solidFill>
              </a:rPr>
              <a:t>are generally vague and unrealistic beliefs about the client’s health or bodily functions</a:t>
            </a:r>
          </a:p>
          <a:p>
            <a:pPr marL="457200" indent="-457200" algn="just">
              <a:buFont typeface="+mj-lt"/>
              <a:buAutoNum type="arabicPeriod"/>
            </a:pPr>
            <a:r>
              <a:rPr lang="en-US" sz="2400" b="1" dirty="0">
                <a:solidFill>
                  <a:schemeClr val="tx1"/>
                </a:solidFill>
                <a:highlight>
                  <a:srgbClr val="FFFF00"/>
                </a:highlight>
              </a:rPr>
              <a:t>Sexual delusions </a:t>
            </a:r>
            <a:r>
              <a:rPr lang="en-US" sz="2400" dirty="0">
                <a:solidFill>
                  <a:schemeClr val="tx1"/>
                </a:solidFill>
              </a:rPr>
              <a:t>involve the client’s belief that his or her sexual behavior is known to others</a:t>
            </a:r>
          </a:p>
          <a:p>
            <a:pPr marL="457200" indent="-457200" algn="just">
              <a:buFont typeface="+mj-lt"/>
              <a:buAutoNum type="arabicPeriod"/>
            </a:pPr>
            <a:r>
              <a:rPr lang="en-US" sz="2400" b="1" dirty="0">
                <a:solidFill>
                  <a:schemeClr val="tx1"/>
                </a:solidFill>
                <a:highlight>
                  <a:srgbClr val="FFFF00"/>
                </a:highlight>
              </a:rPr>
              <a:t>Nihilistic delusions </a:t>
            </a:r>
            <a:r>
              <a:rPr lang="en-US" sz="2400" dirty="0">
                <a:solidFill>
                  <a:schemeClr val="tx1"/>
                </a:solidFill>
              </a:rPr>
              <a:t>are the client’s belief that his or her organs aren’t functioning or are rotting away</a:t>
            </a:r>
          </a:p>
          <a:p>
            <a:pPr marL="457200" indent="-457200" algn="just">
              <a:buFont typeface="+mj-lt"/>
              <a:buAutoNum type="arabicPeriod"/>
            </a:pPr>
            <a:r>
              <a:rPr lang="en-US" sz="2400" b="1" dirty="0">
                <a:solidFill>
                  <a:schemeClr val="tx1"/>
                </a:solidFill>
                <a:highlight>
                  <a:srgbClr val="FFFF00"/>
                </a:highlight>
              </a:rPr>
              <a:t>Referential delusions </a:t>
            </a:r>
            <a:r>
              <a:rPr lang="en-US" sz="2400" dirty="0">
                <a:solidFill>
                  <a:schemeClr val="tx1"/>
                </a:solidFill>
              </a:rPr>
              <a:t>or ideas of reference involve the client’s belief that television broadcasts, music, or newspaper articles have special meaning for him or her</a:t>
            </a:r>
          </a:p>
        </p:txBody>
      </p:sp>
    </p:spTree>
    <p:extLst>
      <p:ext uri="{BB962C8B-B14F-4D97-AF65-F5344CB8AC3E}">
        <p14:creationId xmlns:p14="http://schemas.microsoft.com/office/powerpoint/2010/main" val="2567820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1196E-D2D8-4232-8F89-5E30AF60C17F}"/>
              </a:ext>
            </a:extLst>
          </p:cNvPr>
          <p:cNvSpPr>
            <a:spLocks noGrp="1"/>
          </p:cNvSpPr>
          <p:nvPr>
            <p:ph type="title"/>
          </p:nvPr>
        </p:nvSpPr>
        <p:spPr>
          <a:xfrm>
            <a:off x="483879" y="26894"/>
            <a:ext cx="10075084" cy="706023"/>
          </a:xfrm>
        </p:spPr>
        <p:txBody>
          <a:bodyPr/>
          <a:lstStyle/>
          <a:p>
            <a:r>
              <a:rPr lang="en-US" sz="2800" b="1" dirty="0"/>
              <a:t>Types of hallucinations</a:t>
            </a:r>
          </a:p>
        </p:txBody>
      </p:sp>
      <p:sp>
        <p:nvSpPr>
          <p:cNvPr id="3" name="Content Placeholder 2">
            <a:extLst>
              <a:ext uri="{FF2B5EF4-FFF2-40B4-BE49-F238E27FC236}">
                <a16:creationId xmlns:a16="http://schemas.microsoft.com/office/drawing/2014/main" id="{64BCA224-AF5A-47B8-BF00-35DFF8F6BAA6}"/>
              </a:ext>
            </a:extLst>
          </p:cNvPr>
          <p:cNvSpPr>
            <a:spLocks noGrp="1"/>
          </p:cNvSpPr>
          <p:nvPr>
            <p:ph idx="1"/>
          </p:nvPr>
        </p:nvSpPr>
        <p:spPr>
          <a:xfrm>
            <a:off x="219740" y="732917"/>
            <a:ext cx="11826948" cy="5986860"/>
          </a:xfrm>
        </p:spPr>
        <p:txBody>
          <a:bodyPr>
            <a:normAutofit fontScale="25000" lnSpcReduction="20000"/>
          </a:bodyPr>
          <a:lstStyle/>
          <a:p>
            <a:pPr marL="457200" indent="-457200" algn="just">
              <a:lnSpc>
                <a:spcPct val="170000"/>
              </a:lnSpc>
              <a:buFont typeface="+mj-lt"/>
              <a:buAutoNum type="arabicPeriod"/>
            </a:pPr>
            <a:r>
              <a:rPr lang="en-US" sz="8800" b="1" dirty="0">
                <a:solidFill>
                  <a:schemeClr val="tx1"/>
                </a:solidFill>
                <a:highlight>
                  <a:srgbClr val="FFFF00"/>
                </a:highlight>
              </a:rPr>
              <a:t>Auditory </a:t>
            </a:r>
            <a:r>
              <a:rPr lang="en-US" sz="8800" b="1" dirty="0" err="1">
                <a:solidFill>
                  <a:schemeClr val="tx1"/>
                </a:solidFill>
                <a:highlight>
                  <a:srgbClr val="FFFF00"/>
                </a:highlight>
              </a:rPr>
              <a:t>hallucinations</a:t>
            </a:r>
            <a:r>
              <a:rPr lang="en-US" sz="8800" dirty="0" err="1">
                <a:solidFill>
                  <a:schemeClr val="tx1"/>
                </a:solidFill>
              </a:rPr>
              <a:t>:Command</a:t>
            </a:r>
            <a:r>
              <a:rPr lang="en-US" sz="8800" dirty="0">
                <a:solidFill>
                  <a:schemeClr val="tx1"/>
                </a:solidFill>
              </a:rPr>
              <a:t> hallucinations are voices demanding that the client take action, often to harm the self or others, and are considered dangerous.</a:t>
            </a:r>
          </a:p>
          <a:p>
            <a:pPr marL="457200" indent="-457200" algn="just">
              <a:lnSpc>
                <a:spcPct val="120000"/>
              </a:lnSpc>
              <a:buFont typeface="+mj-lt"/>
              <a:buAutoNum type="arabicPeriod"/>
            </a:pPr>
            <a:r>
              <a:rPr lang="en-US" sz="8800" b="1" dirty="0">
                <a:solidFill>
                  <a:schemeClr val="tx1"/>
                </a:solidFill>
                <a:highlight>
                  <a:srgbClr val="FFFF00"/>
                </a:highlight>
              </a:rPr>
              <a:t>Visual hallucinations</a:t>
            </a:r>
          </a:p>
          <a:p>
            <a:pPr marL="457200" indent="-457200" algn="just">
              <a:lnSpc>
                <a:spcPct val="120000"/>
              </a:lnSpc>
              <a:buFont typeface="+mj-lt"/>
              <a:buAutoNum type="arabicPeriod"/>
            </a:pPr>
            <a:r>
              <a:rPr lang="en-US" sz="8800" b="1" dirty="0">
                <a:solidFill>
                  <a:schemeClr val="tx1"/>
                </a:solidFill>
                <a:highlight>
                  <a:srgbClr val="FFFF00"/>
                </a:highlight>
              </a:rPr>
              <a:t>Olfactory hallucinations</a:t>
            </a:r>
          </a:p>
          <a:p>
            <a:pPr marL="457200" indent="-457200" algn="just">
              <a:lnSpc>
                <a:spcPct val="120000"/>
              </a:lnSpc>
              <a:buFont typeface="+mj-lt"/>
              <a:buAutoNum type="arabicPeriod"/>
            </a:pPr>
            <a:r>
              <a:rPr lang="en-US" sz="8800" b="1" dirty="0">
                <a:solidFill>
                  <a:schemeClr val="tx1"/>
                </a:solidFill>
                <a:highlight>
                  <a:srgbClr val="FFFF00"/>
                </a:highlight>
              </a:rPr>
              <a:t>Tactile hallucinations</a:t>
            </a:r>
          </a:p>
          <a:p>
            <a:pPr marL="457200" indent="-457200" algn="just">
              <a:lnSpc>
                <a:spcPct val="120000"/>
              </a:lnSpc>
              <a:buFont typeface="+mj-lt"/>
              <a:buAutoNum type="arabicPeriod"/>
            </a:pPr>
            <a:r>
              <a:rPr lang="en-US" sz="8800" b="1" dirty="0">
                <a:solidFill>
                  <a:schemeClr val="tx1"/>
                </a:solidFill>
                <a:highlight>
                  <a:srgbClr val="FFFF00"/>
                </a:highlight>
              </a:rPr>
              <a:t>Gustatory hallucinations</a:t>
            </a:r>
          </a:p>
          <a:p>
            <a:pPr marL="457200" indent="-457200" algn="just">
              <a:lnSpc>
                <a:spcPct val="120000"/>
              </a:lnSpc>
              <a:buFont typeface="+mj-lt"/>
              <a:buAutoNum type="arabicPeriod"/>
            </a:pPr>
            <a:r>
              <a:rPr lang="en-US" sz="8800" b="1" dirty="0">
                <a:solidFill>
                  <a:schemeClr val="tx1"/>
                </a:solidFill>
                <a:highlight>
                  <a:srgbClr val="FFFF00"/>
                </a:highlight>
              </a:rPr>
              <a:t>Cenesthetichallucinations </a:t>
            </a:r>
            <a:r>
              <a:rPr lang="en-US" sz="8800" dirty="0">
                <a:solidFill>
                  <a:schemeClr val="tx1"/>
                </a:solidFill>
              </a:rPr>
              <a:t>involve the client’s report that he or she feels bodily functions that are usually undetectable</a:t>
            </a:r>
          </a:p>
          <a:p>
            <a:pPr marL="457200" indent="-457200" algn="just">
              <a:lnSpc>
                <a:spcPct val="170000"/>
              </a:lnSpc>
              <a:buFont typeface="+mj-lt"/>
              <a:buAutoNum type="arabicPeriod"/>
            </a:pPr>
            <a:r>
              <a:rPr lang="en-US" sz="8800" b="1" dirty="0">
                <a:solidFill>
                  <a:schemeClr val="tx1"/>
                </a:solidFill>
                <a:highlight>
                  <a:srgbClr val="FFFF00"/>
                </a:highlight>
              </a:rPr>
              <a:t>Kinesthetic hallucinations </a:t>
            </a:r>
            <a:r>
              <a:rPr lang="en-US" sz="8800" dirty="0">
                <a:solidFill>
                  <a:schemeClr val="tx1"/>
                </a:solidFill>
              </a:rPr>
              <a:t>occur when the client is motionless but reports the sensation of bodily movement</a:t>
            </a:r>
          </a:p>
          <a:p>
            <a:endParaRPr lang="en-US" dirty="0">
              <a:solidFill>
                <a:schemeClr val="tx1"/>
              </a:solidFill>
            </a:endParaRPr>
          </a:p>
        </p:txBody>
      </p:sp>
    </p:spTree>
    <p:extLst>
      <p:ext uri="{BB962C8B-B14F-4D97-AF65-F5344CB8AC3E}">
        <p14:creationId xmlns:p14="http://schemas.microsoft.com/office/powerpoint/2010/main" val="2358183728"/>
      </p:ext>
    </p:extLst>
  </p:cSld>
  <p:clrMapOvr>
    <a:masterClrMapping/>
  </p:clrMapOvr>
</p:sld>
</file>

<file path=ppt/theme/theme1.xml><?xml version="1.0" encoding="utf-8"?>
<a:theme xmlns:a="http://schemas.openxmlformats.org/drawingml/2006/main" name="Advantag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2842</TotalTime>
  <Words>2534</Words>
  <Application>Microsoft Office PowerPoint</Application>
  <PresentationFormat>Widescreen</PresentationFormat>
  <Paragraphs>147</Paragraphs>
  <Slides>39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Algerian</vt:lpstr>
      <vt:lpstr>Arial</vt:lpstr>
      <vt:lpstr>Calibri</vt:lpstr>
      <vt:lpstr>Elephant</vt:lpstr>
      <vt:lpstr>Garamond</vt:lpstr>
      <vt:lpstr>Rockwell</vt:lpstr>
      <vt:lpstr>Wingdings</vt:lpstr>
      <vt:lpstr>Advantage</vt:lpstr>
      <vt:lpstr>PowerPoint Presentation</vt:lpstr>
      <vt:lpstr>Schizophrenia causes distorted and bizarre thoughts, perceptions, emotions, movements, and behavior. It cannot be defined as a single illness; rather, schizophrenia is thought of as a syndrome or as a disease process with many different varieties and symptoms, much like the varieties of cancer.</vt:lpstr>
      <vt:lpstr>PowerPoint Presentation</vt:lpstr>
      <vt:lpstr>Clinical Features of Schizophrenia</vt:lpstr>
      <vt:lpstr>A. Positive or Hard Symptoms</vt:lpstr>
      <vt:lpstr>PowerPoint Presentation</vt:lpstr>
      <vt:lpstr>PowerPoint Presentation</vt:lpstr>
      <vt:lpstr>Types of Delusions</vt:lpstr>
      <vt:lpstr>Types of hallucinations</vt:lpstr>
      <vt:lpstr>PowerPoint Presentation</vt:lpstr>
      <vt:lpstr>PowerPoint Presentation</vt:lpstr>
      <vt:lpstr>B. Negative or Soft Symptoms</vt:lpstr>
      <vt:lpstr>PowerPoint Presentation</vt:lpstr>
      <vt:lpstr>DSM-5 DIAGNOSTIC CRITERIA FOR SCHIZOPHRENIA</vt:lpstr>
      <vt:lpstr>PowerPoint Presentation</vt:lpstr>
      <vt:lpstr>PowerPoint Presentation</vt:lpstr>
      <vt:lpstr>CLINICAL COURSE</vt:lpstr>
      <vt:lpstr>PowerPoint Presentation</vt:lpstr>
      <vt:lpstr>PowerPoint Presentation</vt:lpstr>
      <vt:lpstr>RELATED DISORDERS</vt:lpstr>
      <vt:lpstr>PowerPoint Presentation</vt:lpstr>
      <vt:lpstr>PowerPoint Presentation</vt:lpstr>
      <vt:lpstr>PowerPoint Presentation</vt:lpstr>
      <vt:lpstr>ETIOLOGY</vt:lpstr>
      <vt:lpstr>PowerPoint Presentation</vt:lpstr>
      <vt:lpstr>PowerPoint Presentation</vt:lpstr>
      <vt:lpstr>PowerPoint Presentation</vt:lpstr>
      <vt:lpstr>TREATMENT</vt:lpstr>
      <vt:lpstr>Side Effects of Antipsychotic Medications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Early Signs of Relapse</vt:lpstr>
      <vt:lpstr>PowerPoint Presentation</vt:lpstr>
    </vt:vector>
  </TitlesOfParts>
  <Company>UCONN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Jennifer Artruc</dc:creator>
  <cp:lastModifiedBy>Naruto</cp:lastModifiedBy>
  <cp:revision>54</cp:revision>
  <dcterms:created xsi:type="dcterms:W3CDTF">2014-10-06T18:06:49Z</dcterms:created>
  <dcterms:modified xsi:type="dcterms:W3CDTF">2022-03-13T07:24:26Z</dcterms:modified>
</cp:coreProperties>
</file>